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  <p:sldMasterId id="2147484116" r:id="rId2"/>
  </p:sldMasterIdLst>
  <p:notesMasterIdLst>
    <p:notesMasterId r:id="rId34"/>
  </p:notesMasterIdLst>
  <p:handoutMasterIdLst>
    <p:handoutMasterId r:id="rId35"/>
  </p:handoutMasterIdLst>
  <p:sldIdLst>
    <p:sldId id="349" r:id="rId3"/>
    <p:sldId id="341" r:id="rId4"/>
    <p:sldId id="291" r:id="rId5"/>
    <p:sldId id="313" r:id="rId6"/>
    <p:sldId id="329" r:id="rId7"/>
    <p:sldId id="318" r:id="rId8"/>
    <p:sldId id="316" r:id="rId9"/>
    <p:sldId id="317" r:id="rId10"/>
    <p:sldId id="347" r:id="rId11"/>
    <p:sldId id="346" r:id="rId12"/>
    <p:sldId id="354" r:id="rId13"/>
    <p:sldId id="289" r:id="rId14"/>
    <p:sldId id="322" r:id="rId15"/>
    <p:sldId id="323" r:id="rId16"/>
    <p:sldId id="324" r:id="rId17"/>
    <p:sldId id="328" r:id="rId18"/>
    <p:sldId id="335" r:id="rId19"/>
    <p:sldId id="336" r:id="rId20"/>
    <p:sldId id="333" r:id="rId21"/>
    <p:sldId id="338" r:id="rId22"/>
    <p:sldId id="337" r:id="rId23"/>
    <p:sldId id="290" r:id="rId24"/>
    <p:sldId id="320" r:id="rId25"/>
    <p:sldId id="325" r:id="rId26"/>
    <p:sldId id="326" r:id="rId27"/>
    <p:sldId id="355" r:id="rId28"/>
    <p:sldId id="350" r:id="rId29"/>
    <p:sldId id="352" r:id="rId30"/>
    <p:sldId id="342" r:id="rId31"/>
    <p:sldId id="351" r:id="rId32"/>
    <p:sldId id="31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D6F4"/>
    <a:srgbClr val="376491"/>
    <a:srgbClr val="1C2958"/>
    <a:srgbClr val="5B9BD5"/>
    <a:srgbClr val="87D6F4"/>
    <a:srgbClr val="FF5D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03"/>
    <p:restoredTop sz="81804" autoAdjust="0"/>
  </p:normalViewPr>
  <p:slideViewPr>
    <p:cSldViewPr>
      <p:cViewPr varScale="1">
        <p:scale>
          <a:sx n="94" d="100"/>
          <a:sy n="94" d="100"/>
        </p:scale>
        <p:origin x="235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9" d="100"/>
          <a:sy n="129" d="100"/>
        </p:scale>
        <p:origin x="2696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20C8F7-2CF7-47C5-886C-5CEBC1EE061A}" type="doc">
      <dgm:prSet loTypeId="urn:microsoft.com/office/officeart/2005/8/layout/hList7#1" loCatId="list" qsTypeId="urn:microsoft.com/office/officeart/2005/8/quickstyle/simple3" qsCatId="simple" csTypeId="urn:microsoft.com/office/officeart/2005/8/colors/accent1_2" csCatId="accent1" phldr="1"/>
      <dgm:spPr/>
    </dgm:pt>
    <dgm:pt modelId="{87400C30-FCC3-416E-B036-4D498D5C4835}">
      <dgm:prSet phldrT="[Text]"/>
      <dgm:spPr>
        <a:noFill/>
      </dgm:spPr>
      <dgm:t>
        <a:bodyPr/>
        <a:lstStyle/>
        <a:p>
          <a:r>
            <a:rPr lang="en-US" dirty="0">
              <a:latin typeface="Avenir LT Std 55 Roman" charset="0"/>
              <a:ea typeface="Avenir LT Std 55 Roman" charset="0"/>
              <a:cs typeface="Avenir LT Std 55 Roman" charset="0"/>
            </a:rPr>
            <a:t>Reference point for an electrical circuit</a:t>
          </a:r>
        </a:p>
      </dgm:t>
    </dgm:pt>
    <dgm:pt modelId="{B5193227-7A5C-448B-A2A5-F14702DE86FE}" type="parTrans" cxnId="{CD51401F-5074-40AB-81D0-978BDB4A84E9}">
      <dgm:prSet/>
      <dgm:spPr/>
      <dgm:t>
        <a:bodyPr/>
        <a:lstStyle/>
        <a:p>
          <a:endParaRPr lang="en-US"/>
        </a:p>
      </dgm:t>
    </dgm:pt>
    <dgm:pt modelId="{2E2B9C8A-B2BA-49E2-8A0B-A812CFA57965}" type="sibTrans" cxnId="{CD51401F-5074-40AB-81D0-978BDB4A84E9}">
      <dgm:prSet/>
      <dgm:spPr/>
      <dgm:t>
        <a:bodyPr/>
        <a:lstStyle/>
        <a:p>
          <a:endParaRPr lang="en-US"/>
        </a:p>
      </dgm:t>
    </dgm:pt>
    <dgm:pt modelId="{4C2A9919-52B9-4AAB-8282-2A0D35C67789}">
      <dgm:prSet phldrT="[Text]"/>
      <dgm:spPr>
        <a:noFill/>
      </dgm:spPr>
      <dgm:t>
        <a:bodyPr/>
        <a:lstStyle/>
        <a:p>
          <a:r>
            <a:rPr lang="en-US" dirty="0">
              <a:latin typeface="Avenir LT Std 55 Roman" charset="0"/>
              <a:ea typeface="Avenir LT Std 55 Roman" charset="0"/>
              <a:cs typeface="Avenir LT Std 55 Roman" charset="0"/>
            </a:rPr>
            <a:t>Second line of defense against electrical shock</a:t>
          </a:r>
          <a:r>
            <a:rPr lang="en-US" baseline="30000" dirty="0">
              <a:latin typeface="Avenir LT Std 55 Roman" charset="0"/>
              <a:ea typeface="Avenir LT Std 55 Roman" charset="0"/>
              <a:cs typeface="Avenir LT Std 55 Roman" charset="0"/>
            </a:rPr>
            <a:t>1</a:t>
          </a:r>
          <a:endParaRPr lang="en-US" dirty="0">
            <a:latin typeface="Avenir LT Std 55 Roman" charset="0"/>
            <a:ea typeface="Avenir LT Std 55 Roman" charset="0"/>
            <a:cs typeface="Avenir LT Std 55 Roman" charset="0"/>
          </a:endParaRPr>
        </a:p>
      </dgm:t>
    </dgm:pt>
    <dgm:pt modelId="{3E4A4097-900D-45C1-905B-EB77C79A43A4}" type="parTrans" cxnId="{80B9C6AF-48E9-4855-ACFA-9526016F9114}">
      <dgm:prSet/>
      <dgm:spPr/>
      <dgm:t>
        <a:bodyPr/>
        <a:lstStyle/>
        <a:p>
          <a:endParaRPr lang="en-US"/>
        </a:p>
      </dgm:t>
    </dgm:pt>
    <dgm:pt modelId="{3023E468-8EBE-48CD-BCE0-674E331F4D09}" type="sibTrans" cxnId="{80B9C6AF-48E9-4855-ACFA-9526016F9114}">
      <dgm:prSet/>
      <dgm:spPr/>
      <dgm:t>
        <a:bodyPr/>
        <a:lstStyle/>
        <a:p>
          <a:endParaRPr lang="en-US"/>
        </a:p>
      </dgm:t>
    </dgm:pt>
    <dgm:pt modelId="{07586458-9709-4C79-8DDA-99AD7D8DB1B9}">
      <dgm:prSet phldrT="[Text]"/>
      <dgm:spPr>
        <a:noFill/>
      </dgm:spPr>
      <dgm:t>
        <a:bodyPr/>
        <a:lstStyle/>
        <a:p>
          <a:r>
            <a:rPr lang="en-US" dirty="0">
              <a:latin typeface="Avenir LT Std 55 Roman" charset="0"/>
              <a:ea typeface="Avenir LT Std 55 Roman" charset="0"/>
              <a:cs typeface="Avenir LT Std 55 Roman" charset="0"/>
            </a:rPr>
            <a:t>Common return path for electrical current</a:t>
          </a:r>
          <a:r>
            <a:rPr lang="en-US" baseline="30000" dirty="0">
              <a:latin typeface="Avenir LT Std 55 Roman" charset="0"/>
              <a:ea typeface="Avenir LT Std 55 Roman" charset="0"/>
              <a:cs typeface="Avenir LT Std 55 Roman" charset="0"/>
            </a:rPr>
            <a:t>2</a:t>
          </a:r>
          <a:endParaRPr lang="en-US" dirty="0">
            <a:latin typeface="Avenir LT Std 55 Roman" charset="0"/>
            <a:ea typeface="Avenir LT Std 55 Roman" charset="0"/>
            <a:cs typeface="Avenir LT Std 55 Roman" charset="0"/>
          </a:endParaRPr>
        </a:p>
      </dgm:t>
    </dgm:pt>
    <dgm:pt modelId="{E10DF221-9FB4-4903-9AD0-DEEFABF419F7}" type="parTrans" cxnId="{ED7DDA18-87EF-4AA9-8479-665FFEA238A7}">
      <dgm:prSet/>
      <dgm:spPr/>
      <dgm:t>
        <a:bodyPr/>
        <a:lstStyle/>
        <a:p>
          <a:endParaRPr lang="en-US"/>
        </a:p>
      </dgm:t>
    </dgm:pt>
    <dgm:pt modelId="{7B820772-40DD-4424-87A8-6C42E06DD9B5}" type="sibTrans" cxnId="{ED7DDA18-87EF-4AA9-8479-665FFEA238A7}">
      <dgm:prSet/>
      <dgm:spPr/>
      <dgm:t>
        <a:bodyPr/>
        <a:lstStyle/>
        <a:p>
          <a:endParaRPr lang="en-US"/>
        </a:p>
      </dgm:t>
    </dgm:pt>
    <dgm:pt modelId="{20E3384C-0EF3-4C06-B0DB-E4FE1D818558}" type="pres">
      <dgm:prSet presAssocID="{9D20C8F7-2CF7-47C5-886C-5CEBC1EE061A}" presName="Name0" presStyleCnt="0">
        <dgm:presLayoutVars>
          <dgm:dir/>
          <dgm:resizeHandles val="exact"/>
        </dgm:presLayoutVars>
      </dgm:prSet>
      <dgm:spPr/>
    </dgm:pt>
    <dgm:pt modelId="{CE0BF030-B356-4A2B-BFF6-29C6DF52A4F1}" type="pres">
      <dgm:prSet presAssocID="{9D20C8F7-2CF7-47C5-886C-5CEBC1EE061A}" presName="fgShape" presStyleLbl="fgShp" presStyleIdx="0" presStyleCnt="1" custLinFactNeighborY="-72041"/>
      <dgm:spPr>
        <a:noFill/>
        <a:ln>
          <a:noFill/>
        </a:ln>
      </dgm:spPr>
    </dgm:pt>
    <dgm:pt modelId="{119AA64D-EBE5-4BA7-8656-DA8682D4593F}" type="pres">
      <dgm:prSet presAssocID="{9D20C8F7-2CF7-47C5-886C-5CEBC1EE061A}" presName="linComp" presStyleCnt="0"/>
      <dgm:spPr/>
    </dgm:pt>
    <dgm:pt modelId="{4788A63F-E15B-48C2-8DEA-A8C5873BD02C}" type="pres">
      <dgm:prSet presAssocID="{87400C30-FCC3-416E-B036-4D498D5C4835}" presName="compNode" presStyleCnt="0"/>
      <dgm:spPr/>
    </dgm:pt>
    <dgm:pt modelId="{DDC1C489-C2E8-4204-9294-DA87DFFE58C6}" type="pres">
      <dgm:prSet presAssocID="{87400C30-FCC3-416E-B036-4D498D5C4835}" presName="bkgdShape" presStyleLbl="node1" presStyleIdx="0" presStyleCnt="3"/>
      <dgm:spPr/>
    </dgm:pt>
    <dgm:pt modelId="{83D9254F-7215-4753-8B55-904AA456E5DA}" type="pres">
      <dgm:prSet presAssocID="{87400C30-FCC3-416E-B036-4D498D5C4835}" presName="nodeTx" presStyleLbl="node1" presStyleIdx="0" presStyleCnt="3">
        <dgm:presLayoutVars>
          <dgm:bulletEnabled val="1"/>
        </dgm:presLayoutVars>
      </dgm:prSet>
      <dgm:spPr/>
    </dgm:pt>
    <dgm:pt modelId="{943D28C8-CABE-4B86-848C-5FBB293C28B1}" type="pres">
      <dgm:prSet presAssocID="{87400C30-FCC3-416E-B036-4D498D5C4835}" presName="invisiNode" presStyleLbl="node1" presStyleIdx="0" presStyleCnt="3"/>
      <dgm:spPr/>
    </dgm:pt>
    <dgm:pt modelId="{AA1B6685-080C-44AF-BF20-714B1F8576B3}" type="pres">
      <dgm:prSet presAssocID="{87400C30-FCC3-416E-B036-4D498D5C4835}" presName="imagNode" presStyleLbl="fgImgPlace1" presStyleIdx="0" presStyleCnt="3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noFill/>
        </a:ln>
      </dgm:spPr>
    </dgm:pt>
    <dgm:pt modelId="{BC38845F-621F-4BA2-8F19-BFECBA218609}" type="pres">
      <dgm:prSet presAssocID="{2E2B9C8A-B2BA-49E2-8A0B-A812CFA57965}" presName="sibTrans" presStyleLbl="sibTrans2D1" presStyleIdx="0" presStyleCnt="0"/>
      <dgm:spPr/>
    </dgm:pt>
    <dgm:pt modelId="{9EEA5996-9348-4291-9A78-845BDB24CBD1}" type="pres">
      <dgm:prSet presAssocID="{4C2A9919-52B9-4AAB-8282-2A0D35C67789}" presName="compNode" presStyleCnt="0"/>
      <dgm:spPr/>
    </dgm:pt>
    <dgm:pt modelId="{DE13A03B-430E-4387-A583-5D28710EAAA4}" type="pres">
      <dgm:prSet presAssocID="{4C2A9919-52B9-4AAB-8282-2A0D35C67789}" presName="bkgdShape" presStyleLbl="node1" presStyleIdx="1" presStyleCnt="3"/>
      <dgm:spPr/>
    </dgm:pt>
    <dgm:pt modelId="{3C73C6AA-9A60-43A8-8879-C58EAB3A4857}" type="pres">
      <dgm:prSet presAssocID="{4C2A9919-52B9-4AAB-8282-2A0D35C67789}" presName="nodeTx" presStyleLbl="node1" presStyleIdx="1" presStyleCnt="3">
        <dgm:presLayoutVars>
          <dgm:bulletEnabled val="1"/>
        </dgm:presLayoutVars>
      </dgm:prSet>
      <dgm:spPr/>
    </dgm:pt>
    <dgm:pt modelId="{8C2E5578-11AF-4C51-91EB-05FC7D041F71}" type="pres">
      <dgm:prSet presAssocID="{4C2A9919-52B9-4AAB-8282-2A0D35C67789}" presName="invisiNode" presStyleLbl="node1" presStyleIdx="1" presStyleCnt="3"/>
      <dgm:spPr/>
    </dgm:pt>
    <dgm:pt modelId="{93789DCF-5B30-4C23-B337-D2A81A88705B}" type="pres">
      <dgm:prSet presAssocID="{4C2A9919-52B9-4AAB-8282-2A0D35C67789}" presName="imagNode" presStyleLbl="fgImgPlace1" presStyleIdx="1" presStyleCnt="3"/>
      <dgm:spPr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>
          <a:solidFill>
            <a:srgbClr val="1C2958"/>
          </a:solidFill>
        </a:ln>
      </dgm:spPr>
    </dgm:pt>
    <dgm:pt modelId="{B5EE27F3-7238-4189-9D06-817BD08DC8E8}" type="pres">
      <dgm:prSet presAssocID="{3023E468-8EBE-48CD-BCE0-674E331F4D09}" presName="sibTrans" presStyleLbl="sibTrans2D1" presStyleIdx="0" presStyleCnt="0"/>
      <dgm:spPr/>
    </dgm:pt>
    <dgm:pt modelId="{ABDDE953-A359-45C6-8F7E-72F377184A40}" type="pres">
      <dgm:prSet presAssocID="{07586458-9709-4C79-8DDA-99AD7D8DB1B9}" presName="compNode" presStyleCnt="0"/>
      <dgm:spPr/>
    </dgm:pt>
    <dgm:pt modelId="{C15CD94B-91ED-4FC8-8C84-D6ACAFF0ABCD}" type="pres">
      <dgm:prSet presAssocID="{07586458-9709-4C79-8DDA-99AD7D8DB1B9}" presName="bkgdShape" presStyleLbl="node1" presStyleIdx="2" presStyleCnt="3"/>
      <dgm:spPr/>
    </dgm:pt>
    <dgm:pt modelId="{09362BE9-AC25-462A-90DF-F363813483AF}" type="pres">
      <dgm:prSet presAssocID="{07586458-9709-4C79-8DDA-99AD7D8DB1B9}" presName="nodeTx" presStyleLbl="node1" presStyleIdx="2" presStyleCnt="3">
        <dgm:presLayoutVars>
          <dgm:bulletEnabled val="1"/>
        </dgm:presLayoutVars>
      </dgm:prSet>
      <dgm:spPr/>
    </dgm:pt>
    <dgm:pt modelId="{28063EE6-0F4A-4F4E-8E13-5A88D1D24703}" type="pres">
      <dgm:prSet presAssocID="{07586458-9709-4C79-8DDA-99AD7D8DB1B9}" presName="invisiNode" presStyleLbl="node1" presStyleIdx="2" presStyleCnt="3"/>
      <dgm:spPr/>
    </dgm:pt>
    <dgm:pt modelId="{196E89FE-8257-4BA2-B6C3-DC9290EB3BBF}" type="pres">
      <dgm:prSet presAssocID="{07586458-9709-4C79-8DDA-99AD7D8DB1B9}" presName="imagNode" presStyleLbl="fgImgPlace1" presStyleIdx="2" presStyleCnt="3"/>
      <dgm:spPr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>
          <a:solidFill>
            <a:srgbClr val="1C2958"/>
          </a:solidFill>
        </a:ln>
      </dgm:spPr>
    </dgm:pt>
  </dgm:ptLst>
  <dgm:cxnLst>
    <dgm:cxn modelId="{95E65A10-A363-4D9B-8407-393AC5F0DD2A}" type="presOf" srcId="{2E2B9C8A-B2BA-49E2-8A0B-A812CFA57965}" destId="{BC38845F-621F-4BA2-8F19-BFECBA218609}" srcOrd="0" destOrd="0" presId="urn:microsoft.com/office/officeart/2005/8/layout/hList7#1"/>
    <dgm:cxn modelId="{27330017-448D-4F1B-BE57-5CC700A71D1B}" type="presOf" srcId="{4C2A9919-52B9-4AAB-8282-2A0D35C67789}" destId="{DE13A03B-430E-4387-A583-5D28710EAAA4}" srcOrd="0" destOrd="0" presId="urn:microsoft.com/office/officeart/2005/8/layout/hList7#1"/>
    <dgm:cxn modelId="{ED7DDA18-87EF-4AA9-8479-665FFEA238A7}" srcId="{9D20C8F7-2CF7-47C5-886C-5CEBC1EE061A}" destId="{07586458-9709-4C79-8DDA-99AD7D8DB1B9}" srcOrd="2" destOrd="0" parTransId="{E10DF221-9FB4-4903-9AD0-DEEFABF419F7}" sibTransId="{7B820772-40DD-4424-87A8-6C42E06DD9B5}"/>
    <dgm:cxn modelId="{CD51401F-5074-40AB-81D0-978BDB4A84E9}" srcId="{9D20C8F7-2CF7-47C5-886C-5CEBC1EE061A}" destId="{87400C30-FCC3-416E-B036-4D498D5C4835}" srcOrd="0" destOrd="0" parTransId="{B5193227-7A5C-448B-A2A5-F14702DE86FE}" sibTransId="{2E2B9C8A-B2BA-49E2-8A0B-A812CFA57965}"/>
    <dgm:cxn modelId="{64806838-CB85-43EA-B600-5DA7C6EA4781}" type="presOf" srcId="{87400C30-FCC3-416E-B036-4D498D5C4835}" destId="{DDC1C489-C2E8-4204-9294-DA87DFFE58C6}" srcOrd="0" destOrd="0" presId="urn:microsoft.com/office/officeart/2005/8/layout/hList7#1"/>
    <dgm:cxn modelId="{D601D03D-08F2-47E6-B0BB-02AB8B212E16}" type="presOf" srcId="{4C2A9919-52B9-4AAB-8282-2A0D35C67789}" destId="{3C73C6AA-9A60-43A8-8879-C58EAB3A4857}" srcOrd="1" destOrd="0" presId="urn:microsoft.com/office/officeart/2005/8/layout/hList7#1"/>
    <dgm:cxn modelId="{F9627B63-8BF6-4B62-B3AF-5E97BE5D1A2A}" type="presOf" srcId="{3023E468-8EBE-48CD-BCE0-674E331F4D09}" destId="{B5EE27F3-7238-4189-9D06-817BD08DC8E8}" srcOrd="0" destOrd="0" presId="urn:microsoft.com/office/officeart/2005/8/layout/hList7#1"/>
    <dgm:cxn modelId="{3ECDB16C-F8C5-46D7-AB67-15DDE6F3DE01}" type="presOf" srcId="{9D20C8F7-2CF7-47C5-886C-5CEBC1EE061A}" destId="{20E3384C-0EF3-4C06-B0DB-E4FE1D818558}" srcOrd="0" destOrd="0" presId="urn:microsoft.com/office/officeart/2005/8/layout/hList7#1"/>
    <dgm:cxn modelId="{80B9C6AF-48E9-4855-ACFA-9526016F9114}" srcId="{9D20C8F7-2CF7-47C5-886C-5CEBC1EE061A}" destId="{4C2A9919-52B9-4AAB-8282-2A0D35C67789}" srcOrd="1" destOrd="0" parTransId="{3E4A4097-900D-45C1-905B-EB77C79A43A4}" sibTransId="{3023E468-8EBE-48CD-BCE0-674E331F4D09}"/>
    <dgm:cxn modelId="{1EEEE6C9-8A41-473E-9920-08E5A8173770}" type="presOf" srcId="{07586458-9709-4C79-8DDA-99AD7D8DB1B9}" destId="{C15CD94B-91ED-4FC8-8C84-D6ACAFF0ABCD}" srcOrd="0" destOrd="0" presId="urn:microsoft.com/office/officeart/2005/8/layout/hList7#1"/>
    <dgm:cxn modelId="{EC0478D8-B10D-4707-ABAD-20374BFBD2B9}" type="presOf" srcId="{87400C30-FCC3-416E-B036-4D498D5C4835}" destId="{83D9254F-7215-4753-8B55-904AA456E5DA}" srcOrd="1" destOrd="0" presId="urn:microsoft.com/office/officeart/2005/8/layout/hList7#1"/>
    <dgm:cxn modelId="{231A7AFA-D829-4689-97A5-588C097C0E98}" type="presOf" srcId="{07586458-9709-4C79-8DDA-99AD7D8DB1B9}" destId="{09362BE9-AC25-462A-90DF-F363813483AF}" srcOrd="1" destOrd="0" presId="urn:microsoft.com/office/officeart/2005/8/layout/hList7#1"/>
    <dgm:cxn modelId="{93F6B4D2-2ADC-4C37-9C1E-20C922C51A27}" type="presParOf" srcId="{20E3384C-0EF3-4C06-B0DB-E4FE1D818558}" destId="{CE0BF030-B356-4A2B-BFF6-29C6DF52A4F1}" srcOrd="0" destOrd="0" presId="urn:microsoft.com/office/officeart/2005/8/layout/hList7#1"/>
    <dgm:cxn modelId="{A45F0A44-7659-4E8F-B444-684ADB6B6165}" type="presParOf" srcId="{20E3384C-0EF3-4C06-B0DB-E4FE1D818558}" destId="{119AA64D-EBE5-4BA7-8656-DA8682D4593F}" srcOrd="1" destOrd="0" presId="urn:microsoft.com/office/officeart/2005/8/layout/hList7#1"/>
    <dgm:cxn modelId="{D446550B-870A-4AAE-A630-417CEFD0B3B6}" type="presParOf" srcId="{119AA64D-EBE5-4BA7-8656-DA8682D4593F}" destId="{4788A63F-E15B-48C2-8DEA-A8C5873BD02C}" srcOrd="0" destOrd="0" presId="urn:microsoft.com/office/officeart/2005/8/layout/hList7#1"/>
    <dgm:cxn modelId="{E7A9010B-9A8E-428F-B6DF-7D2199673906}" type="presParOf" srcId="{4788A63F-E15B-48C2-8DEA-A8C5873BD02C}" destId="{DDC1C489-C2E8-4204-9294-DA87DFFE58C6}" srcOrd="0" destOrd="0" presId="urn:microsoft.com/office/officeart/2005/8/layout/hList7#1"/>
    <dgm:cxn modelId="{A5E6FAE7-891F-4BC9-AC94-D66020913A9F}" type="presParOf" srcId="{4788A63F-E15B-48C2-8DEA-A8C5873BD02C}" destId="{83D9254F-7215-4753-8B55-904AA456E5DA}" srcOrd="1" destOrd="0" presId="urn:microsoft.com/office/officeart/2005/8/layout/hList7#1"/>
    <dgm:cxn modelId="{B23127FE-C878-4DE1-A563-4A9F86F95818}" type="presParOf" srcId="{4788A63F-E15B-48C2-8DEA-A8C5873BD02C}" destId="{943D28C8-CABE-4B86-848C-5FBB293C28B1}" srcOrd="2" destOrd="0" presId="urn:microsoft.com/office/officeart/2005/8/layout/hList7#1"/>
    <dgm:cxn modelId="{7DAA21EB-E056-418B-8BCD-9C39BAB0A467}" type="presParOf" srcId="{4788A63F-E15B-48C2-8DEA-A8C5873BD02C}" destId="{AA1B6685-080C-44AF-BF20-714B1F8576B3}" srcOrd="3" destOrd="0" presId="urn:microsoft.com/office/officeart/2005/8/layout/hList7#1"/>
    <dgm:cxn modelId="{FAD02F9E-8087-48EB-9DA4-5CFBC451CF0F}" type="presParOf" srcId="{119AA64D-EBE5-4BA7-8656-DA8682D4593F}" destId="{BC38845F-621F-4BA2-8F19-BFECBA218609}" srcOrd="1" destOrd="0" presId="urn:microsoft.com/office/officeart/2005/8/layout/hList7#1"/>
    <dgm:cxn modelId="{50A5B02C-B082-4F9F-983E-ECA6D4BB1EF6}" type="presParOf" srcId="{119AA64D-EBE5-4BA7-8656-DA8682D4593F}" destId="{9EEA5996-9348-4291-9A78-845BDB24CBD1}" srcOrd="2" destOrd="0" presId="urn:microsoft.com/office/officeart/2005/8/layout/hList7#1"/>
    <dgm:cxn modelId="{23303B19-633A-4743-9C99-500856E9F934}" type="presParOf" srcId="{9EEA5996-9348-4291-9A78-845BDB24CBD1}" destId="{DE13A03B-430E-4387-A583-5D28710EAAA4}" srcOrd="0" destOrd="0" presId="urn:microsoft.com/office/officeart/2005/8/layout/hList7#1"/>
    <dgm:cxn modelId="{98538E58-FE9C-4DAB-A855-315BC8C80AFF}" type="presParOf" srcId="{9EEA5996-9348-4291-9A78-845BDB24CBD1}" destId="{3C73C6AA-9A60-43A8-8879-C58EAB3A4857}" srcOrd="1" destOrd="0" presId="urn:microsoft.com/office/officeart/2005/8/layout/hList7#1"/>
    <dgm:cxn modelId="{38FAC1A4-8692-406B-8E16-A756D9D99C77}" type="presParOf" srcId="{9EEA5996-9348-4291-9A78-845BDB24CBD1}" destId="{8C2E5578-11AF-4C51-91EB-05FC7D041F71}" srcOrd="2" destOrd="0" presId="urn:microsoft.com/office/officeart/2005/8/layout/hList7#1"/>
    <dgm:cxn modelId="{8754BA2B-B1D7-49F0-B93D-6F3754F452D2}" type="presParOf" srcId="{9EEA5996-9348-4291-9A78-845BDB24CBD1}" destId="{93789DCF-5B30-4C23-B337-D2A81A88705B}" srcOrd="3" destOrd="0" presId="urn:microsoft.com/office/officeart/2005/8/layout/hList7#1"/>
    <dgm:cxn modelId="{2638FD22-778E-40D5-AEE8-5C87DEFB42F1}" type="presParOf" srcId="{119AA64D-EBE5-4BA7-8656-DA8682D4593F}" destId="{B5EE27F3-7238-4189-9D06-817BD08DC8E8}" srcOrd="3" destOrd="0" presId="urn:microsoft.com/office/officeart/2005/8/layout/hList7#1"/>
    <dgm:cxn modelId="{A5A914D9-3307-4067-94B6-15FC4B75C188}" type="presParOf" srcId="{119AA64D-EBE5-4BA7-8656-DA8682D4593F}" destId="{ABDDE953-A359-45C6-8F7E-72F377184A40}" srcOrd="4" destOrd="0" presId="urn:microsoft.com/office/officeart/2005/8/layout/hList7#1"/>
    <dgm:cxn modelId="{D88EDDB7-0EDB-4EE5-89FC-8F33156EC8D4}" type="presParOf" srcId="{ABDDE953-A359-45C6-8F7E-72F377184A40}" destId="{C15CD94B-91ED-4FC8-8C84-D6ACAFF0ABCD}" srcOrd="0" destOrd="0" presId="urn:microsoft.com/office/officeart/2005/8/layout/hList7#1"/>
    <dgm:cxn modelId="{16E4F40A-2DDC-409C-8130-EA22C8FB6E14}" type="presParOf" srcId="{ABDDE953-A359-45C6-8F7E-72F377184A40}" destId="{09362BE9-AC25-462A-90DF-F363813483AF}" srcOrd="1" destOrd="0" presId="urn:microsoft.com/office/officeart/2005/8/layout/hList7#1"/>
    <dgm:cxn modelId="{44883A46-8A5C-4EF7-BB3F-127EC4A8381C}" type="presParOf" srcId="{ABDDE953-A359-45C6-8F7E-72F377184A40}" destId="{28063EE6-0F4A-4F4E-8E13-5A88D1D24703}" srcOrd="2" destOrd="0" presId="urn:microsoft.com/office/officeart/2005/8/layout/hList7#1"/>
    <dgm:cxn modelId="{6034F66D-9EFF-4847-94D3-B552BD4DBAC8}" type="presParOf" srcId="{ABDDE953-A359-45C6-8F7E-72F377184A40}" destId="{196E89FE-8257-4BA2-B6C3-DC9290EB3BBF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E24F76-9CD8-4730-AAC8-15F033DE3EED}" type="doc">
      <dgm:prSet loTypeId="urn:microsoft.com/office/officeart/2005/8/layout/equation2" loCatId="relationship" qsTypeId="urn:microsoft.com/office/officeart/2005/8/quickstyle/simple3" qsCatId="simple" csTypeId="urn:microsoft.com/office/officeart/2005/8/colors/accent1_2" csCatId="accent1" phldr="1"/>
      <dgm:spPr/>
    </dgm:pt>
    <dgm:pt modelId="{8999401F-055A-4FFD-B803-973859943AB1}">
      <dgm:prSet phldrT="[Text]"/>
      <dgm:spPr>
        <a:solidFill>
          <a:srgbClr val="1C2958"/>
        </a:solidFill>
        <a:ln>
          <a:noFill/>
        </a:ln>
      </dgm:spPr>
      <dgm:t>
        <a:bodyPr/>
        <a:lstStyle/>
        <a:p>
          <a:r>
            <a:rPr lang="en-US" b="1" i="0" dirty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Service Ground</a:t>
          </a:r>
        </a:p>
      </dgm:t>
    </dgm:pt>
    <dgm:pt modelId="{7E98805E-8D74-4080-8310-61ED20639532}" type="parTrans" cxnId="{AA99A597-5F11-4CBB-90EF-73D85FC6104F}">
      <dgm:prSet/>
      <dgm:spPr/>
      <dgm:t>
        <a:bodyPr/>
        <a:lstStyle/>
        <a:p>
          <a:endParaRPr lang="en-US"/>
        </a:p>
      </dgm:t>
    </dgm:pt>
    <dgm:pt modelId="{3510E44E-18DC-48FF-8E37-86C8334D8D7D}" type="sibTrans" cxnId="{AA99A597-5F11-4CBB-90EF-73D85FC6104F}">
      <dgm:prSet/>
      <dgm:spPr>
        <a:solidFill>
          <a:srgbClr val="87D6F4"/>
        </a:solidFill>
      </dgm:spPr>
      <dgm:t>
        <a:bodyPr/>
        <a:lstStyle/>
        <a:p>
          <a:endParaRPr lang="en-US" dirty="0"/>
        </a:p>
      </dgm:t>
    </dgm:pt>
    <dgm:pt modelId="{4AB5AE1D-36C3-41EC-9369-D5C3F95EC8E8}">
      <dgm:prSet phldrT="[Text]"/>
      <dgm:spPr>
        <a:solidFill>
          <a:srgbClr val="1C2958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US" b="1" i="0" dirty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Equipment Ground</a:t>
          </a:r>
        </a:p>
      </dgm:t>
    </dgm:pt>
    <dgm:pt modelId="{C8291822-10A3-4EDC-88AF-F07D8E79880F}" type="parTrans" cxnId="{8C2610BA-DD51-440A-9155-2E57206DA7A0}">
      <dgm:prSet/>
      <dgm:spPr/>
      <dgm:t>
        <a:bodyPr/>
        <a:lstStyle/>
        <a:p>
          <a:endParaRPr lang="en-US"/>
        </a:p>
      </dgm:t>
    </dgm:pt>
    <dgm:pt modelId="{50D89697-E334-4E4C-B48B-35804229C9D2}" type="sibTrans" cxnId="{8C2610BA-DD51-440A-9155-2E57206DA7A0}">
      <dgm:prSet/>
      <dgm:spPr>
        <a:solidFill>
          <a:srgbClr val="87D6F4"/>
        </a:solidFill>
      </dgm:spPr>
      <dgm:t>
        <a:bodyPr/>
        <a:lstStyle/>
        <a:p>
          <a:endParaRPr lang="en-US" dirty="0"/>
        </a:p>
      </dgm:t>
    </dgm:pt>
    <dgm:pt modelId="{07EC4FDF-74EE-4239-BA32-74884F3DF5A9}">
      <dgm:prSet phldrT="[Text]"/>
      <dgm:spPr>
        <a:solidFill>
          <a:srgbClr val="1C2958"/>
        </a:solidFill>
        <a:ln>
          <a:noFill/>
        </a:ln>
      </dgm:spPr>
      <dgm:t>
        <a:bodyPr/>
        <a:lstStyle/>
        <a:p>
          <a:r>
            <a:rPr lang="en-US" b="1" i="0" dirty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Ground or “Earth”</a:t>
          </a:r>
        </a:p>
      </dgm:t>
    </dgm:pt>
    <dgm:pt modelId="{72AFE27E-A89C-4061-BB3E-B747E6651769}" type="parTrans" cxnId="{91736CAC-06FE-405D-A880-68AA11A5B77A}">
      <dgm:prSet/>
      <dgm:spPr/>
      <dgm:t>
        <a:bodyPr/>
        <a:lstStyle/>
        <a:p>
          <a:endParaRPr lang="en-US"/>
        </a:p>
      </dgm:t>
    </dgm:pt>
    <dgm:pt modelId="{5A217AFB-C1CD-4DA4-BD8B-3AF1EAAFB475}" type="sibTrans" cxnId="{91736CAC-06FE-405D-A880-68AA11A5B77A}">
      <dgm:prSet/>
      <dgm:spPr/>
      <dgm:t>
        <a:bodyPr/>
        <a:lstStyle/>
        <a:p>
          <a:endParaRPr lang="en-US"/>
        </a:p>
      </dgm:t>
    </dgm:pt>
    <dgm:pt modelId="{7A0BFC32-BCD0-4958-84BE-DE532DBDCA94}" type="pres">
      <dgm:prSet presAssocID="{58E24F76-9CD8-4730-AAC8-15F033DE3EED}" presName="Name0" presStyleCnt="0">
        <dgm:presLayoutVars>
          <dgm:dir/>
          <dgm:resizeHandles val="exact"/>
        </dgm:presLayoutVars>
      </dgm:prSet>
      <dgm:spPr/>
    </dgm:pt>
    <dgm:pt modelId="{BA450D3E-C5AE-412D-BCCA-FECBF7CFBBBB}" type="pres">
      <dgm:prSet presAssocID="{58E24F76-9CD8-4730-AAC8-15F033DE3EED}" presName="vNodes" presStyleCnt="0"/>
      <dgm:spPr/>
    </dgm:pt>
    <dgm:pt modelId="{78C56B7A-F6AA-470D-A8CA-B2568BF55C71}" type="pres">
      <dgm:prSet presAssocID="{8999401F-055A-4FFD-B803-973859943AB1}" presName="node" presStyleLbl="node1" presStyleIdx="0" presStyleCnt="3" custLinFactY="85100" custLinFactNeighborX="-78485" custLinFactNeighborY="100000">
        <dgm:presLayoutVars>
          <dgm:bulletEnabled val="1"/>
        </dgm:presLayoutVars>
      </dgm:prSet>
      <dgm:spPr/>
    </dgm:pt>
    <dgm:pt modelId="{0FBEEE91-CD3C-4EED-8DEE-982EC5481E71}" type="pres">
      <dgm:prSet presAssocID="{3510E44E-18DC-48FF-8E37-86C8334D8D7D}" presName="spacerT" presStyleCnt="0"/>
      <dgm:spPr/>
    </dgm:pt>
    <dgm:pt modelId="{DAF6A335-A3C2-46E0-B101-575B62383275}" type="pres">
      <dgm:prSet presAssocID="{3510E44E-18DC-48FF-8E37-86C8334D8D7D}" presName="sibTrans" presStyleLbl="sibTrans2D1" presStyleIdx="0" presStyleCnt="2" custLinFactNeighborX="10023" custLinFactNeighborY="61482"/>
      <dgm:spPr/>
    </dgm:pt>
    <dgm:pt modelId="{146F7C66-823F-4E59-BC12-D604D0274622}" type="pres">
      <dgm:prSet presAssocID="{3510E44E-18DC-48FF-8E37-86C8334D8D7D}" presName="spacerB" presStyleCnt="0"/>
      <dgm:spPr/>
    </dgm:pt>
    <dgm:pt modelId="{A0AD9A4C-B7F7-434E-B35B-2EC5ABC7A661}" type="pres">
      <dgm:prSet presAssocID="{4AB5AE1D-36C3-41EC-9369-D5C3F95EC8E8}" presName="node" presStyleLbl="node1" presStyleIdx="1" presStyleCnt="3" custLinFactY="-76357" custLinFactNeighborX="87718" custLinFactNeighborY="-100000">
        <dgm:presLayoutVars>
          <dgm:bulletEnabled val="1"/>
        </dgm:presLayoutVars>
      </dgm:prSet>
      <dgm:spPr/>
    </dgm:pt>
    <dgm:pt modelId="{D5E438BF-8F2B-4377-9FD2-F896E79971F4}" type="pres">
      <dgm:prSet presAssocID="{58E24F76-9CD8-4730-AAC8-15F033DE3EED}" presName="sibTransLast" presStyleLbl="sibTrans2D1" presStyleIdx="1" presStyleCnt="2" custScaleX="123004" custLinFactNeighborX="1453"/>
      <dgm:spPr/>
    </dgm:pt>
    <dgm:pt modelId="{83E5F444-2613-4631-971B-2B7AEA6FF945}" type="pres">
      <dgm:prSet presAssocID="{58E24F76-9CD8-4730-AAC8-15F033DE3EED}" presName="connectorText" presStyleLbl="sibTrans2D1" presStyleIdx="1" presStyleCnt="2"/>
      <dgm:spPr/>
    </dgm:pt>
    <dgm:pt modelId="{C49A5B05-1919-4122-9ECB-FFF4A7622B10}" type="pres">
      <dgm:prSet presAssocID="{58E24F76-9CD8-4730-AAC8-15F033DE3EED}" presName="lastNode" presStyleLbl="node1" presStyleIdx="2" presStyleCnt="3" custLinFactX="22908" custLinFactNeighborX="100000">
        <dgm:presLayoutVars>
          <dgm:bulletEnabled val="1"/>
        </dgm:presLayoutVars>
      </dgm:prSet>
      <dgm:spPr/>
    </dgm:pt>
  </dgm:ptLst>
  <dgm:cxnLst>
    <dgm:cxn modelId="{B8CE3828-E8D0-42C2-8583-4F31CD86C261}" type="presOf" srcId="{3510E44E-18DC-48FF-8E37-86C8334D8D7D}" destId="{DAF6A335-A3C2-46E0-B101-575B62383275}" srcOrd="0" destOrd="0" presId="urn:microsoft.com/office/officeart/2005/8/layout/equation2"/>
    <dgm:cxn modelId="{55C76E29-BE1B-4A5E-AF21-7D971A4349EF}" type="presOf" srcId="{50D89697-E334-4E4C-B48B-35804229C9D2}" destId="{83E5F444-2613-4631-971B-2B7AEA6FF945}" srcOrd="1" destOrd="0" presId="urn:microsoft.com/office/officeart/2005/8/layout/equation2"/>
    <dgm:cxn modelId="{44419E6E-BC67-42DD-89D8-6D540236C084}" type="presOf" srcId="{50D89697-E334-4E4C-B48B-35804229C9D2}" destId="{D5E438BF-8F2B-4377-9FD2-F896E79971F4}" srcOrd="0" destOrd="0" presId="urn:microsoft.com/office/officeart/2005/8/layout/equation2"/>
    <dgm:cxn modelId="{AA99A597-5F11-4CBB-90EF-73D85FC6104F}" srcId="{58E24F76-9CD8-4730-AAC8-15F033DE3EED}" destId="{8999401F-055A-4FFD-B803-973859943AB1}" srcOrd="0" destOrd="0" parTransId="{7E98805E-8D74-4080-8310-61ED20639532}" sibTransId="{3510E44E-18DC-48FF-8E37-86C8334D8D7D}"/>
    <dgm:cxn modelId="{814204A6-CF5A-471C-BFE5-217A5515B259}" type="presOf" srcId="{07EC4FDF-74EE-4239-BA32-74884F3DF5A9}" destId="{C49A5B05-1919-4122-9ECB-FFF4A7622B10}" srcOrd="0" destOrd="0" presId="urn:microsoft.com/office/officeart/2005/8/layout/equation2"/>
    <dgm:cxn modelId="{91736CAC-06FE-405D-A880-68AA11A5B77A}" srcId="{58E24F76-9CD8-4730-AAC8-15F033DE3EED}" destId="{07EC4FDF-74EE-4239-BA32-74884F3DF5A9}" srcOrd="2" destOrd="0" parTransId="{72AFE27E-A89C-4061-BB3E-B747E6651769}" sibTransId="{5A217AFB-C1CD-4DA4-BD8B-3AF1EAAFB475}"/>
    <dgm:cxn modelId="{612AD8AD-C000-4E3F-96AE-3A99D3A2D410}" type="presOf" srcId="{8999401F-055A-4FFD-B803-973859943AB1}" destId="{78C56B7A-F6AA-470D-A8CA-B2568BF55C71}" srcOrd="0" destOrd="0" presId="urn:microsoft.com/office/officeart/2005/8/layout/equation2"/>
    <dgm:cxn modelId="{8C2610BA-DD51-440A-9155-2E57206DA7A0}" srcId="{58E24F76-9CD8-4730-AAC8-15F033DE3EED}" destId="{4AB5AE1D-36C3-41EC-9369-D5C3F95EC8E8}" srcOrd="1" destOrd="0" parTransId="{C8291822-10A3-4EDC-88AF-F07D8E79880F}" sibTransId="{50D89697-E334-4E4C-B48B-35804229C9D2}"/>
    <dgm:cxn modelId="{26EBEFBB-FB7D-4443-AFDF-2302A7596216}" type="presOf" srcId="{4AB5AE1D-36C3-41EC-9369-D5C3F95EC8E8}" destId="{A0AD9A4C-B7F7-434E-B35B-2EC5ABC7A661}" srcOrd="0" destOrd="0" presId="urn:microsoft.com/office/officeart/2005/8/layout/equation2"/>
    <dgm:cxn modelId="{5909ADEF-C132-4B8F-B842-7B95941E618C}" type="presOf" srcId="{58E24F76-9CD8-4730-AAC8-15F033DE3EED}" destId="{7A0BFC32-BCD0-4958-84BE-DE532DBDCA94}" srcOrd="0" destOrd="0" presId="urn:microsoft.com/office/officeart/2005/8/layout/equation2"/>
    <dgm:cxn modelId="{52E51B0E-A22B-4A78-BB71-975296ECF831}" type="presParOf" srcId="{7A0BFC32-BCD0-4958-84BE-DE532DBDCA94}" destId="{BA450D3E-C5AE-412D-BCCA-FECBF7CFBBBB}" srcOrd="0" destOrd="0" presId="urn:microsoft.com/office/officeart/2005/8/layout/equation2"/>
    <dgm:cxn modelId="{31832956-2C85-4055-97FF-484A75BB48AA}" type="presParOf" srcId="{BA450D3E-C5AE-412D-BCCA-FECBF7CFBBBB}" destId="{78C56B7A-F6AA-470D-A8CA-B2568BF55C71}" srcOrd="0" destOrd="0" presId="urn:microsoft.com/office/officeart/2005/8/layout/equation2"/>
    <dgm:cxn modelId="{CF3ECD16-FA7F-4BFF-A12F-8CE8D274C422}" type="presParOf" srcId="{BA450D3E-C5AE-412D-BCCA-FECBF7CFBBBB}" destId="{0FBEEE91-CD3C-4EED-8DEE-982EC5481E71}" srcOrd="1" destOrd="0" presId="urn:microsoft.com/office/officeart/2005/8/layout/equation2"/>
    <dgm:cxn modelId="{E9E3B79F-0E3B-45D7-811A-DC395D78DC44}" type="presParOf" srcId="{BA450D3E-C5AE-412D-BCCA-FECBF7CFBBBB}" destId="{DAF6A335-A3C2-46E0-B101-575B62383275}" srcOrd="2" destOrd="0" presId="urn:microsoft.com/office/officeart/2005/8/layout/equation2"/>
    <dgm:cxn modelId="{B5560925-CE06-43E6-AAD9-C019B5BAFFF6}" type="presParOf" srcId="{BA450D3E-C5AE-412D-BCCA-FECBF7CFBBBB}" destId="{146F7C66-823F-4E59-BC12-D604D0274622}" srcOrd="3" destOrd="0" presId="urn:microsoft.com/office/officeart/2005/8/layout/equation2"/>
    <dgm:cxn modelId="{B072557B-C401-4FB1-874E-198DE53F91C9}" type="presParOf" srcId="{BA450D3E-C5AE-412D-BCCA-FECBF7CFBBBB}" destId="{A0AD9A4C-B7F7-434E-B35B-2EC5ABC7A661}" srcOrd="4" destOrd="0" presId="urn:microsoft.com/office/officeart/2005/8/layout/equation2"/>
    <dgm:cxn modelId="{431A80F5-073F-4D2B-AF97-573620EC5F13}" type="presParOf" srcId="{7A0BFC32-BCD0-4958-84BE-DE532DBDCA94}" destId="{D5E438BF-8F2B-4377-9FD2-F896E79971F4}" srcOrd="1" destOrd="0" presId="urn:microsoft.com/office/officeart/2005/8/layout/equation2"/>
    <dgm:cxn modelId="{5FDF055D-CD15-4F51-8724-21D8682CF9E1}" type="presParOf" srcId="{D5E438BF-8F2B-4377-9FD2-F896E79971F4}" destId="{83E5F444-2613-4631-971B-2B7AEA6FF945}" srcOrd="0" destOrd="0" presId="urn:microsoft.com/office/officeart/2005/8/layout/equation2"/>
    <dgm:cxn modelId="{82031AD0-974E-45F4-A6CA-4A8CF354C60D}" type="presParOf" srcId="{7A0BFC32-BCD0-4958-84BE-DE532DBDCA94}" destId="{C49A5B05-1919-4122-9ECB-FFF4A7622B1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1C489-C2E8-4204-9294-DA87DFFE58C6}">
      <dsp:nvSpPr>
        <dsp:cNvPr id="0" name=""/>
        <dsp:cNvSpPr/>
      </dsp:nvSpPr>
      <dsp:spPr>
        <a:xfrm>
          <a:off x="1775" y="0"/>
          <a:ext cx="2762956" cy="4064000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venir LT Std 55 Roman" charset="0"/>
              <a:ea typeface="Avenir LT Std 55 Roman" charset="0"/>
              <a:cs typeface="Avenir LT Std 55 Roman" charset="0"/>
            </a:rPr>
            <a:t>Reference point for an electrical circuit</a:t>
          </a:r>
        </a:p>
      </dsp:txBody>
      <dsp:txXfrm>
        <a:off x="1775" y="1625600"/>
        <a:ext cx="2762956" cy="1625600"/>
      </dsp:txXfrm>
    </dsp:sp>
    <dsp:sp modelId="{AA1B6685-080C-44AF-BF20-714B1F8576B3}">
      <dsp:nvSpPr>
        <dsp:cNvPr id="0" name=""/>
        <dsp:cNvSpPr/>
      </dsp:nvSpPr>
      <dsp:spPr>
        <a:xfrm>
          <a:off x="706598" y="243840"/>
          <a:ext cx="1353312" cy="1353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13A03B-430E-4387-A583-5D28710EAAA4}">
      <dsp:nvSpPr>
        <dsp:cNvPr id="0" name=""/>
        <dsp:cNvSpPr/>
      </dsp:nvSpPr>
      <dsp:spPr>
        <a:xfrm>
          <a:off x="2847621" y="0"/>
          <a:ext cx="2762956" cy="4064000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venir LT Std 55 Roman" charset="0"/>
              <a:ea typeface="Avenir LT Std 55 Roman" charset="0"/>
              <a:cs typeface="Avenir LT Std 55 Roman" charset="0"/>
            </a:rPr>
            <a:t>Second line of defense against electrical shock</a:t>
          </a:r>
          <a:r>
            <a:rPr lang="en-US" sz="2400" kern="1200" baseline="30000" dirty="0">
              <a:latin typeface="Avenir LT Std 55 Roman" charset="0"/>
              <a:ea typeface="Avenir LT Std 55 Roman" charset="0"/>
              <a:cs typeface="Avenir LT Std 55 Roman" charset="0"/>
            </a:rPr>
            <a:t>1</a:t>
          </a:r>
          <a:endParaRPr lang="en-US" sz="2400" kern="1200" dirty="0">
            <a:latin typeface="Avenir LT Std 55 Roman" charset="0"/>
            <a:ea typeface="Avenir LT Std 55 Roman" charset="0"/>
            <a:cs typeface="Avenir LT Std 55 Roman" charset="0"/>
          </a:endParaRPr>
        </a:p>
      </dsp:txBody>
      <dsp:txXfrm>
        <a:off x="2847621" y="1625600"/>
        <a:ext cx="2762956" cy="1625600"/>
      </dsp:txXfrm>
    </dsp:sp>
    <dsp:sp modelId="{93789DCF-5B30-4C23-B337-D2A81A88705B}">
      <dsp:nvSpPr>
        <dsp:cNvPr id="0" name=""/>
        <dsp:cNvSpPr/>
      </dsp:nvSpPr>
      <dsp:spPr>
        <a:xfrm>
          <a:off x="3552443" y="243840"/>
          <a:ext cx="1353312" cy="1353312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rgbClr val="1C2958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15CD94B-91ED-4FC8-8C84-D6ACAFF0ABCD}">
      <dsp:nvSpPr>
        <dsp:cNvPr id="0" name=""/>
        <dsp:cNvSpPr/>
      </dsp:nvSpPr>
      <dsp:spPr>
        <a:xfrm>
          <a:off x="5693467" y="0"/>
          <a:ext cx="2762956" cy="4064000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venir LT Std 55 Roman" charset="0"/>
              <a:ea typeface="Avenir LT Std 55 Roman" charset="0"/>
              <a:cs typeface="Avenir LT Std 55 Roman" charset="0"/>
            </a:rPr>
            <a:t>Common return path for electrical current</a:t>
          </a:r>
          <a:r>
            <a:rPr lang="en-US" sz="2400" kern="1200" baseline="30000" dirty="0">
              <a:latin typeface="Avenir LT Std 55 Roman" charset="0"/>
              <a:ea typeface="Avenir LT Std 55 Roman" charset="0"/>
              <a:cs typeface="Avenir LT Std 55 Roman" charset="0"/>
            </a:rPr>
            <a:t>2</a:t>
          </a:r>
          <a:endParaRPr lang="en-US" sz="2400" kern="1200" dirty="0">
            <a:latin typeface="Avenir LT Std 55 Roman" charset="0"/>
            <a:ea typeface="Avenir LT Std 55 Roman" charset="0"/>
            <a:cs typeface="Avenir LT Std 55 Roman" charset="0"/>
          </a:endParaRPr>
        </a:p>
      </dsp:txBody>
      <dsp:txXfrm>
        <a:off x="5693467" y="1625600"/>
        <a:ext cx="2762956" cy="1625600"/>
      </dsp:txXfrm>
    </dsp:sp>
    <dsp:sp modelId="{196E89FE-8257-4BA2-B6C3-DC9290EB3BBF}">
      <dsp:nvSpPr>
        <dsp:cNvPr id="0" name=""/>
        <dsp:cNvSpPr/>
      </dsp:nvSpPr>
      <dsp:spPr>
        <a:xfrm>
          <a:off x="6398289" y="243840"/>
          <a:ext cx="1353312" cy="1353312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rgbClr val="1C2958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E0BF030-B356-4A2B-BFF6-29C6DF52A4F1}">
      <dsp:nvSpPr>
        <dsp:cNvPr id="0" name=""/>
        <dsp:cNvSpPr/>
      </dsp:nvSpPr>
      <dsp:spPr>
        <a:xfrm>
          <a:off x="338327" y="2812038"/>
          <a:ext cx="7781544" cy="609600"/>
        </a:xfrm>
        <a:prstGeom prst="leftRightArrow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56B7A-F6AA-470D-A8CA-B2568BF55C71}">
      <dsp:nvSpPr>
        <dsp:cNvPr id="0" name=""/>
        <dsp:cNvSpPr/>
      </dsp:nvSpPr>
      <dsp:spPr>
        <a:xfrm>
          <a:off x="248566" y="1381845"/>
          <a:ext cx="1480988" cy="1480988"/>
        </a:xfrm>
        <a:prstGeom prst="ellipse">
          <a:avLst/>
        </a:prstGeom>
        <a:solidFill>
          <a:srgbClr val="1C2958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Service Ground</a:t>
          </a:r>
        </a:p>
      </dsp:txBody>
      <dsp:txXfrm>
        <a:off x="465452" y="1598731"/>
        <a:ext cx="1047216" cy="1047216"/>
      </dsp:txXfrm>
    </dsp:sp>
    <dsp:sp modelId="{DAF6A335-A3C2-46E0-B101-575B62383275}">
      <dsp:nvSpPr>
        <dsp:cNvPr id="0" name=""/>
        <dsp:cNvSpPr/>
      </dsp:nvSpPr>
      <dsp:spPr>
        <a:xfrm>
          <a:off x="1808022" y="1676449"/>
          <a:ext cx="858973" cy="858973"/>
        </a:xfrm>
        <a:prstGeom prst="mathPlus">
          <a:avLst/>
        </a:prstGeom>
        <a:solidFill>
          <a:srgbClr val="87D6F4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1921879" y="2004920"/>
        <a:ext cx="631259" cy="202031"/>
      </dsp:txXfrm>
    </dsp:sp>
    <dsp:sp modelId="{A0AD9A4C-B7F7-434E-B35B-2EC5ABC7A661}">
      <dsp:nvSpPr>
        <dsp:cNvPr id="0" name=""/>
        <dsp:cNvSpPr/>
      </dsp:nvSpPr>
      <dsp:spPr>
        <a:xfrm>
          <a:off x="2710014" y="1330648"/>
          <a:ext cx="1480988" cy="1480988"/>
        </a:xfrm>
        <a:prstGeom prst="ellipse">
          <a:avLst/>
        </a:prstGeom>
        <a:solidFill>
          <a:srgbClr val="1C2958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Equipment Ground</a:t>
          </a:r>
        </a:p>
      </dsp:txBody>
      <dsp:txXfrm>
        <a:off x="2926900" y="1547534"/>
        <a:ext cx="1047216" cy="1047216"/>
      </dsp:txXfrm>
    </dsp:sp>
    <dsp:sp modelId="{D5E438BF-8F2B-4377-9FD2-F896E79971F4}">
      <dsp:nvSpPr>
        <dsp:cNvPr id="0" name=""/>
        <dsp:cNvSpPr/>
      </dsp:nvSpPr>
      <dsp:spPr>
        <a:xfrm rot="21549906">
          <a:off x="4385859" y="1785117"/>
          <a:ext cx="645859" cy="550927"/>
        </a:xfrm>
        <a:prstGeom prst="rightArrow">
          <a:avLst>
            <a:gd name="adj1" fmla="val 60000"/>
            <a:gd name="adj2" fmla="val 50000"/>
          </a:avLst>
        </a:prstGeom>
        <a:solidFill>
          <a:srgbClr val="87D6F4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4385868" y="1896506"/>
        <a:ext cx="480581" cy="330557"/>
      </dsp:txXfrm>
    </dsp:sp>
    <dsp:sp modelId="{C49A5B05-1919-4122-9ECB-FFF4A7622B10}">
      <dsp:nvSpPr>
        <dsp:cNvPr id="0" name=""/>
        <dsp:cNvSpPr/>
      </dsp:nvSpPr>
      <dsp:spPr>
        <a:xfrm>
          <a:off x="5181442" y="551011"/>
          <a:ext cx="2961977" cy="2961977"/>
        </a:xfrm>
        <a:prstGeom prst="ellipse">
          <a:avLst/>
        </a:prstGeom>
        <a:solidFill>
          <a:srgbClr val="1C2958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i="0" kern="1200" dirty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rPr>
            <a:t>Ground or “Earth”</a:t>
          </a:r>
        </a:p>
      </dsp:txBody>
      <dsp:txXfrm>
        <a:off x="5615213" y="984782"/>
        <a:ext cx="2094435" cy="2094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3F1304-5972-FD47-AE30-6410777322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44F7A-A782-1849-84BC-4D20B80C89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033C2-5BD2-3043-A555-63C35CD39BB6}" type="datetimeFigureOut">
              <a:rPr lang="en-US" smtClean="0"/>
              <a:t>7/11/2018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EDD42-BB23-6D46-9C71-D3B48CB171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31FA38-8781-9A47-AD7B-0C92BA47B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D88DF-8F68-4748-9889-D4C666AD98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82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B657D-CC38-48C9-9DD1-0538CE6DAE5C}" type="datetimeFigureOut">
              <a:rPr lang="en-US" smtClean="0"/>
              <a:t>7/11/2018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7F2F1-4686-4C98-BCEB-C65C4DC8B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81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7F2F1-4686-4C98-BCEB-C65C4DC8BE0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37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7F2F1-4686-4C98-BCEB-C65C4DC8BE0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13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7F2F1-4686-4C98-BCEB-C65C4DC8BE0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75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7F2F1-4686-4C98-BCEB-C65C4DC8BE0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37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7F2F1-4686-4C98-BCEB-C65C4DC8BE0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0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7F2F1-4686-4C98-BCEB-C65C4DC8BE0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46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7F2F1-4686-4C98-BCEB-C65C4DC8BE0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25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7F2F1-4686-4C98-BCEB-C65C4DC8BE0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63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7F2F1-4686-4C98-BCEB-C65C4DC8BE0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117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Insert</a:t>
            </a:r>
            <a:r>
              <a:rPr lang="en-US" baseline="0" dirty="0"/>
              <a:t> next webinar info 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7F2F1-4686-4C98-BCEB-C65C4DC8BE0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31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7F2F1-4686-4C98-BCEB-C65C4DC8BE0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89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7F2F1-4686-4C98-BCEB-C65C4DC8BE0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981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7F2F1-4686-4C98-BCEB-C65C4DC8BE0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14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Important</a:t>
            </a:r>
            <a:r>
              <a:rPr lang="en-US" baseline="0" dirty="0"/>
              <a:t> to understand what a 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7F2F1-4686-4C98-BCEB-C65C4DC8BE0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99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7F2F1-4686-4C98-BCEB-C65C4DC8BE0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437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7F2F1-4686-4C98-BCEB-C65C4DC8BE0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883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7F2F1-4686-4C98-BCEB-C65C4DC8BE0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77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7F2F1-4686-4C98-BCEB-C65C4DC8BE0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72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7F2F1-4686-4C98-BCEB-C65C4DC8BE0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231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52CA5E-01FD-7943-BB94-51856D56A9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9144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52D96F-AFFF-A24A-B055-36A0CE4BA1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6261652"/>
            <a:ext cx="14131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62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52400" y="617696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2016 Associated Research</a:t>
            </a:r>
          </a:p>
        </p:txBody>
      </p:sp>
    </p:spTree>
    <p:extLst>
      <p:ext uri="{BB962C8B-B14F-4D97-AF65-F5344CB8AC3E}">
        <p14:creationId xmlns:p14="http://schemas.microsoft.com/office/powerpoint/2010/main" val="17765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52400" y="617696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2016 Associated Research</a:t>
            </a:r>
          </a:p>
        </p:txBody>
      </p:sp>
    </p:spTree>
    <p:extLst>
      <p:ext uri="{BB962C8B-B14F-4D97-AF65-F5344CB8AC3E}">
        <p14:creationId xmlns:p14="http://schemas.microsoft.com/office/powerpoint/2010/main" val="922241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C3D2A-7C0B-B940-9EDD-FB7DCA7E4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6D8F4F-36E4-524B-AE3D-B2716A76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D8BE7-92BD-D24E-988D-453D87A9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1420-1B82-BA45-AB55-5110DC4F3A70}" type="datetimeFigureOut">
              <a:rPr lang="en-US" smtClean="0"/>
              <a:t>7/11/2018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6E1C5-937B-3541-BAD2-5902B80EF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F4BE8-904A-C349-8F43-401C9B58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D5BE-B9F0-2C4B-9840-582BA4423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03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032EC-7367-5147-909D-FA22F634D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903D7-1318-7940-AF26-AA8CCB527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A3B93-04BB-FD41-B325-1860C29DE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1420-1B82-BA45-AB55-5110DC4F3A70}" type="datetimeFigureOut">
              <a:rPr lang="en-US" smtClean="0"/>
              <a:t>7/11/2018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566DC-5F1F-1A47-8BC4-6D7AD481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38C68-A570-1247-9F42-2D89623DE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D5BE-B9F0-2C4B-9840-582BA4423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78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B8981-2AF0-B541-B013-C06E51EFA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3B69B-A768-B44F-BB54-EC2629FC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231AF-6FBA-354F-94BE-B6861A4A9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1420-1B82-BA45-AB55-5110DC4F3A70}" type="datetimeFigureOut">
              <a:rPr lang="en-US" smtClean="0"/>
              <a:t>7/11/2018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62F60-D4D6-F344-95D8-A736501FF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8F55C-9AF0-0649-BA13-5EF0E78A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D5BE-B9F0-2C4B-9840-582BA4423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06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3B12D-D286-1047-A1FD-DE6A99920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6A261-541F-8449-83E1-4C2ED65F47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0C5080-9318-8E44-96DC-7F90C5B6E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40BFA-3998-4340-9E92-6661BC809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1420-1B82-BA45-AB55-5110DC4F3A70}" type="datetimeFigureOut">
              <a:rPr lang="en-US" smtClean="0"/>
              <a:t>7/11/2018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300CB-F1D7-D04D-8A77-831472D0C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57358-D95E-7D4D-BE07-4806D77D2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D5BE-B9F0-2C4B-9840-582BA4423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93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517A1-9A70-2F4A-BB08-E9963647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2FE12-85E2-6B42-A135-CE959BA00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3F334-3724-024A-862E-112E8AF71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B79CE2-EEDD-674B-9A3C-36FC51725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4476F-5E4B-C243-9A5B-6E76479C3F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EFCFC9-EB1D-ED44-B94F-F1B99308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1420-1B82-BA45-AB55-5110DC4F3A70}" type="datetimeFigureOut">
              <a:rPr lang="en-US" smtClean="0"/>
              <a:t>7/11/2018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9FF561-14A1-C24F-9F0E-69006CE3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9D546A-5D50-974E-9CB5-3B219D84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D5BE-B9F0-2C4B-9840-582BA4423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24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0BE4B-7505-E848-BE9B-E5D1636A9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B33869-E16C-B745-A543-17802AB09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1420-1B82-BA45-AB55-5110DC4F3A70}" type="datetimeFigureOut">
              <a:rPr lang="en-US" smtClean="0"/>
              <a:t>7/11/2018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3AFD3D-9521-4540-BC70-A0ADB87ED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38D24-C9E2-A74E-962A-DB01ED934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D5BE-B9F0-2C4B-9840-582BA4423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83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352F61-3D88-2A42-97AE-06C3C871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1420-1B82-BA45-AB55-5110DC4F3A70}" type="datetimeFigureOut">
              <a:rPr lang="en-US" smtClean="0"/>
              <a:t>7/11/2018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5DECB6-B7E4-AF43-BCE0-DA9ADA5D0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A9475-FFE8-3646-ACD8-BCBAFC75D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D5BE-B9F0-2C4B-9840-582BA4423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606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1D34B-3EBB-7F49-836A-76884FECB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7F235-F8D5-074B-9E1A-C07C679CD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479B3-5848-6343-8A57-D6B3F684C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65F86-30DD-524F-9E73-49328D17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1420-1B82-BA45-AB55-5110DC4F3A70}" type="datetimeFigureOut">
              <a:rPr lang="en-US" smtClean="0"/>
              <a:t>7/11/2018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15F59-4F92-7B42-849A-D1855766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30BD4-1B79-324E-ADE8-714175878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D5BE-B9F0-2C4B-9840-582BA4423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0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482932-FEEC-DC49-A8E7-7D62558F3E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F10C82-645E-A940-B80E-2083691E38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6261652"/>
            <a:ext cx="14131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2212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CD607-F496-5E4C-9D62-DF368E9C1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2C2CDE-A8A1-2446-819B-7A3B1D442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99647-F317-8648-BA9E-5A5735491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21FA1-8090-8947-ABA1-0218CDECE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1420-1B82-BA45-AB55-5110DC4F3A70}" type="datetimeFigureOut">
              <a:rPr lang="en-US" smtClean="0"/>
              <a:t>7/11/2018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BB933-E0B5-FE4F-8C68-73B09723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2338A-7E57-1540-B83E-A3F652F4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D5BE-B9F0-2C4B-9840-582BA4423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65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20918-6964-9843-B465-5F9D40B87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33D84-CD6C-6C42-AE26-EB0768EFD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989B5-D586-FD49-8F41-429F7CE19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1420-1B82-BA45-AB55-5110DC4F3A70}" type="datetimeFigureOut">
              <a:rPr lang="en-US" smtClean="0"/>
              <a:t>7/11/2018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65809-0B66-7C43-98CB-1FDE17B2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A893E-F00B-2E47-9C6A-448737BD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D5BE-B9F0-2C4B-9840-582BA4423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51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BE0ED9-4CED-8F44-A91D-E53C6E56DB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1F7462-F49D-2344-B194-84AA651D1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6094C-8C59-6F4E-A092-FBCB2A14E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1420-1B82-BA45-AB55-5110DC4F3A70}" type="datetimeFigureOut">
              <a:rPr lang="en-US" smtClean="0"/>
              <a:t>7/11/2018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FF608-C6F5-134C-BB24-EAF412B3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17F14-87DB-B041-B5BF-C1BFAED8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D5BE-B9F0-2C4B-9840-582BA4423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9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AA03CA-FD59-E64B-9ECF-1D525A1D4B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BB89E7-B4D7-2B4E-A31C-7DCBC59491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6261652"/>
            <a:ext cx="14131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03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52400" y="617696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2016 Associated Research</a:t>
            </a:r>
          </a:p>
        </p:txBody>
      </p:sp>
    </p:spTree>
    <p:extLst>
      <p:ext uri="{BB962C8B-B14F-4D97-AF65-F5344CB8AC3E}">
        <p14:creationId xmlns:p14="http://schemas.microsoft.com/office/powerpoint/2010/main" val="60851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152400" y="617696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2016 Associated Research</a:t>
            </a:r>
          </a:p>
        </p:txBody>
      </p:sp>
    </p:spTree>
    <p:extLst>
      <p:ext uri="{BB962C8B-B14F-4D97-AF65-F5344CB8AC3E}">
        <p14:creationId xmlns:p14="http://schemas.microsoft.com/office/powerpoint/2010/main" val="102977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882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152400" y="617696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2016 Associated Research</a:t>
            </a:r>
          </a:p>
        </p:txBody>
      </p:sp>
    </p:spTree>
    <p:extLst>
      <p:ext uri="{BB962C8B-B14F-4D97-AF65-F5344CB8AC3E}">
        <p14:creationId xmlns:p14="http://schemas.microsoft.com/office/powerpoint/2010/main" val="87335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76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52400" y="617696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2016 Associated Research</a:t>
            </a:r>
          </a:p>
        </p:txBody>
      </p:sp>
    </p:spTree>
    <p:extLst>
      <p:ext uri="{BB962C8B-B14F-4D97-AF65-F5344CB8AC3E}">
        <p14:creationId xmlns:p14="http://schemas.microsoft.com/office/powerpoint/2010/main" val="61217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7F4316-1E2C-654B-AED6-7ED1D327234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D18D83-03C7-CC45-BE47-F7F507FDB59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6261652"/>
            <a:ext cx="14131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61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C2958"/>
          </a:solidFill>
          <a:latin typeface="Avenir LT Std 85 Heavy" charset="0"/>
          <a:ea typeface="Avenir LT Std 85 Heavy" charset="0"/>
          <a:cs typeface="Avenir LT Std 85 Heavy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venir LT Std 55 Roman" charset="0"/>
          <a:ea typeface="Avenir LT Std 55 Roman" charset="0"/>
          <a:cs typeface="Avenir LT Std 55 Roman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venir LT Std 55 Roman" charset="0"/>
          <a:ea typeface="Avenir LT Std 55 Roman" charset="0"/>
          <a:cs typeface="Avenir LT Std 55 Roman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venir LT Std 55 Roman" charset="0"/>
          <a:ea typeface="Avenir LT Std 55 Roman" charset="0"/>
          <a:cs typeface="Avenir LT Std 55 Roman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venir LT Std 55 Roman" charset="0"/>
          <a:ea typeface="Avenir LT Std 55 Roman" charset="0"/>
          <a:cs typeface="Avenir LT Std 55 Roman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venir LT Std 55 Roman" charset="0"/>
          <a:ea typeface="Avenir LT Std 55 Roman" charset="0"/>
          <a:cs typeface="Avenir LT Std 55 Roma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B88EB7-226B-C343-BA3C-165D91E8D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B455A-6E54-C548-870A-E50D44635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3FD9B-0748-D446-B5E5-53B7C1339E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C1420-1B82-BA45-AB55-5110DC4F3A70}" type="datetimeFigureOut">
              <a:rPr lang="en-US" smtClean="0"/>
              <a:t>7/11/2018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5E266-B363-7E4D-A435-9B3A78C42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1ED1F-F104-6C43-B853-50FE627E0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0D5BE-B9F0-2C4B-9840-582BA4423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2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safety.com/support/educational-resource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Brittany.socha@ikonixusa.com" TargetMode="External"/><Relationship Id="rId4" Type="http://schemas.openxmlformats.org/officeDocument/2006/relationships/hyperlink" Target="https://www.arisafety.com/webinars/archived-webinars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rittany.socha@ikonixusa.com" TargetMode="External"/><Relationship Id="rId4" Type="http://schemas.openxmlformats.org/officeDocument/2006/relationships/hyperlink" Target="https://www.arisafety.com/webinars/archived-webinar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C6E7D-1CC0-8C40-83B0-1CA8CA53CA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8FDC1B-2498-1A48-8DC4-DC5F9CE4A3D4}"/>
              </a:ext>
            </a:extLst>
          </p:cNvPr>
          <p:cNvSpPr txBox="1"/>
          <p:nvPr/>
        </p:nvSpPr>
        <p:spPr>
          <a:xfrm>
            <a:off x="533400" y="4953000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C2958"/>
                </a:solidFill>
                <a:latin typeface="Avenir Roman" panose="02000503020000020003" pitchFamily="2" charset="0"/>
              </a:rPr>
              <a:t>• Ground of electrical products</a:t>
            </a:r>
          </a:p>
          <a:p>
            <a:r>
              <a:rPr lang="en-US" dirty="0">
                <a:solidFill>
                  <a:srgbClr val="1C2958"/>
                </a:solidFill>
                <a:latin typeface="Avenir Roman" panose="02000503020000020003" pitchFamily="2" charset="0"/>
              </a:rPr>
              <a:t>• Class I vs. Class II products</a:t>
            </a:r>
          </a:p>
          <a:p>
            <a:r>
              <a:rPr lang="en-US" dirty="0">
                <a:solidFill>
                  <a:srgbClr val="1C2958"/>
                </a:solidFill>
                <a:latin typeface="Avenir Roman" panose="02000503020000020003" pitchFamily="2" charset="0"/>
              </a:rPr>
              <a:t>• Ground Continuity Test</a:t>
            </a:r>
          </a:p>
          <a:p>
            <a:r>
              <a:rPr lang="en-US" dirty="0">
                <a:solidFill>
                  <a:srgbClr val="1C2958"/>
                </a:solidFill>
                <a:latin typeface="Avenir Roman" panose="02000503020000020003" pitchFamily="2" charset="0"/>
              </a:rPr>
              <a:t>• Ground Bond Test</a:t>
            </a:r>
          </a:p>
          <a:p>
            <a:r>
              <a:rPr lang="en-US" dirty="0">
                <a:solidFill>
                  <a:srgbClr val="1C2958"/>
                </a:solidFill>
                <a:latin typeface="Avenir Roman" panose="02000503020000020003" pitchFamily="2" charset="0"/>
              </a:rPr>
              <a:t>• What is tested during each test</a:t>
            </a:r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EB997A-7B80-F54D-B921-02A1A1BB7409}"/>
              </a:ext>
            </a:extLst>
          </p:cNvPr>
          <p:cNvSpPr txBox="1">
            <a:spLocks/>
          </p:cNvSpPr>
          <p:nvPr/>
        </p:nvSpPr>
        <p:spPr bwMode="auto">
          <a:xfrm>
            <a:off x="3962400" y="533400"/>
            <a:ext cx="457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1C2B58"/>
                </a:solidFill>
                <a:latin typeface="Avenir Heavy" charset="0"/>
                <a:ea typeface="Avenir Heavy" charset="0"/>
                <a:cs typeface="Avenir Heavy" charset="0"/>
              </a:rPr>
              <a:t>Testing the Ground Circuit</a:t>
            </a:r>
          </a:p>
        </p:txBody>
      </p:sp>
    </p:spTree>
    <p:extLst>
      <p:ext uri="{BB962C8B-B14F-4D97-AF65-F5344CB8AC3E}">
        <p14:creationId xmlns:p14="http://schemas.microsoft.com/office/powerpoint/2010/main" val="26842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AAF9787-BBC6-2145-B731-A67F57CFB024}"/>
              </a:ext>
            </a:extLst>
          </p:cNvPr>
          <p:cNvSpPr/>
          <p:nvPr/>
        </p:nvSpPr>
        <p:spPr>
          <a:xfrm>
            <a:off x="652208" y="1179920"/>
            <a:ext cx="7696200" cy="1081908"/>
          </a:xfrm>
          <a:prstGeom prst="roundRect">
            <a:avLst/>
          </a:prstGeom>
          <a:solidFill>
            <a:srgbClr val="1C2A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55219"/>
            <a:ext cx="8548688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Ground Bond and Continuity Tests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948368" y="3943188"/>
            <a:ext cx="6008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en-US" sz="1600" dirty="0">
                <a:solidFill>
                  <a:srgbClr val="1C2A58"/>
                </a:solidFill>
                <a:latin typeface="Avenir Light" charset="0"/>
                <a:ea typeface="Avenir Light" charset="0"/>
                <a:cs typeface="Avenir Light" charset="0"/>
              </a:rPr>
              <a:t>• Ground Bond are generally </a:t>
            </a:r>
            <a:r>
              <a:rPr lang="en-US" altLang="en-US" sz="1600" b="1" dirty="0">
                <a:solidFill>
                  <a:srgbClr val="1C2A58"/>
                </a:solidFill>
                <a:latin typeface="Avenir Light" charset="0"/>
                <a:ea typeface="Avenir Light" charset="0"/>
                <a:cs typeface="Avenir Light" charset="0"/>
              </a:rPr>
              <a:t>TYPE TESTS</a:t>
            </a:r>
            <a:r>
              <a:rPr lang="en-US" altLang="en-US" sz="1600" dirty="0">
                <a:solidFill>
                  <a:srgbClr val="1C2A58"/>
                </a:solidFill>
                <a:latin typeface="Avenir Light" charset="0"/>
                <a:ea typeface="Avenir Light" charset="0"/>
                <a:cs typeface="Avenir Light" charset="0"/>
              </a:rPr>
              <a:t>.</a:t>
            </a:r>
          </a:p>
          <a:p>
            <a:r>
              <a:rPr lang="en-US" altLang="en-US" sz="1600" dirty="0">
                <a:solidFill>
                  <a:srgbClr val="1C2A58"/>
                </a:solidFill>
                <a:latin typeface="Avenir Light" charset="0"/>
                <a:ea typeface="Avenir Light" charset="0"/>
                <a:cs typeface="Avenir Light" charset="0"/>
              </a:rPr>
              <a:t>• Ground Continuity are generally </a:t>
            </a:r>
            <a:r>
              <a:rPr lang="en-US" altLang="en-US" sz="1600" b="1" dirty="0">
                <a:solidFill>
                  <a:srgbClr val="1C2A58"/>
                </a:solidFill>
                <a:latin typeface="Avenir Light" charset="0"/>
                <a:ea typeface="Avenir Light" charset="0"/>
                <a:cs typeface="Avenir Light" charset="0"/>
              </a:rPr>
              <a:t>PRODUCTION TESTS.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057" y="5095747"/>
            <a:ext cx="7682060" cy="7848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These two types of tests are used to prove and verify that there is a low impedance path to the ground for electrical products and systems. This ensures proper grounding.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FBDE85C-8D98-EF46-8A35-2CDDB4B0423D}"/>
              </a:ext>
            </a:extLst>
          </p:cNvPr>
          <p:cNvSpPr/>
          <p:nvPr/>
        </p:nvSpPr>
        <p:spPr>
          <a:xfrm>
            <a:off x="671512" y="2468468"/>
            <a:ext cx="7696200" cy="1124347"/>
          </a:xfrm>
          <a:prstGeom prst="roundRect">
            <a:avLst/>
          </a:prstGeom>
          <a:solidFill>
            <a:srgbClr val="376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43E3CEC-1611-A841-A25A-75A847CA56F6}"/>
              </a:ext>
            </a:extLst>
          </p:cNvPr>
          <p:cNvSpPr/>
          <p:nvPr/>
        </p:nvSpPr>
        <p:spPr>
          <a:xfrm>
            <a:off x="685987" y="3789299"/>
            <a:ext cx="7696200" cy="1109964"/>
          </a:xfrm>
          <a:prstGeom prst="roundRect">
            <a:avLst/>
          </a:prstGeom>
          <a:solidFill>
            <a:srgbClr val="87D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57915E-DDA1-614D-82DC-681673C2F834}"/>
              </a:ext>
            </a:extLst>
          </p:cNvPr>
          <p:cNvSpPr/>
          <p:nvPr/>
        </p:nvSpPr>
        <p:spPr>
          <a:xfrm>
            <a:off x="823263" y="1516493"/>
            <a:ext cx="2984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Purpose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B5C8B2-2197-7740-9B10-B2783D8AFBF7}"/>
              </a:ext>
            </a:extLst>
          </p:cNvPr>
          <p:cNvSpPr/>
          <p:nvPr/>
        </p:nvSpPr>
        <p:spPr>
          <a:xfrm>
            <a:off x="795464" y="2738977"/>
            <a:ext cx="327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Method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CB719D-B47B-5D47-B6D8-252247C5BE31}"/>
              </a:ext>
            </a:extLst>
          </p:cNvPr>
          <p:cNvSpPr/>
          <p:nvPr/>
        </p:nvSpPr>
        <p:spPr>
          <a:xfrm>
            <a:off x="795464" y="4116743"/>
            <a:ext cx="327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Testing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85B597-E6BB-5F49-B51F-5587495C45D6}"/>
              </a:ext>
            </a:extLst>
          </p:cNvPr>
          <p:cNvSpPr/>
          <p:nvPr/>
        </p:nvSpPr>
        <p:spPr>
          <a:xfrm>
            <a:off x="2901866" y="1370964"/>
            <a:ext cx="55093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bg1"/>
                </a:solidFill>
                <a:latin typeface="Avenir Medium" panose="02000503020000020003" pitchFamily="2" charset="0"/>
                <a:ea typeface="Avenir Light" charset="0"/>
                <a:cs typeface="Avenir Light" charset="0"/>
              </a:rPr>
              <a:t>Ground Bond and Ground Continuity tests are designed to “check” the ground connection on a product or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bg1"/>
                </a:solidFill>
                <a:latin typeface="Avenir Medium" panose="02000503020000020003" pitchFamily="2" charset="0"/>
                <a:ea typeface="Avenir Light" charset="0"/>
                <a:cs typeface="Avenir Light" charset="0"/>
              </a:rPr>
              <a:t>How you ensure you have a proper ground.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961FA5D-0197-B44E-9C02-A807A00051B9}"/>
              </a:ext>
            </a:extLst>
          </p:cNvPr>
          <p:cNvSpPr/>
          <p:nvPr/>
        </p:nvSpPr>
        <p:spPr>
          <a:xfrm>
            <a:off x="2948368" y="2542803"/>
            <a:ext cx="52687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bg1"/>
                </a:solidFill>
                <a:latin typeface="Avenir Medium" panose="02000503020000020003" pitchFamily="2" charset="0"/>
                <a:ea typeface="Avenir Light" charset="0"/>
                <a:cs typeface="Avenir Light" charset="0"/>
              </a:rPr>
              <a:t>Apply a current to the ground point of a product or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bg1"/>
                </a:solidFill>
                <a:latin typeface="Avenir Medium" panose="02000503020000020003" pitchFamily="2" charset="0"/>
                <a:ea typeface="Avenir Light" charset="0"/>
                <a:cs typeface="Avenir Light" charset="0"/>
              </a:rPr>
              <a:t>Measure potential drop across the ground circuit and calculate the circuit resistance.</a:t>
            </a:r>
          </a:p>
          <a:p>
            <a:pPr marL="285750" lvl="0" indent="-285750">
              <a:buFont typeface="Arial" charset="0"/>
              <a:buChar char="•"/>
            </a:pPr>
            <a:endParaRPr lang="en-US" sz="1400" dirty="0">
              <a:solidFill>
                <a:schemeClr val="bg1"/>
              </a:solidFill>
              <a:latin typeface="Avenir Medium" panose="02000503020000020003" pitchFamily="2" charset="0"/>
              <a:ea typeface="Avenir LT Std 35 Light" charset="0"/>
              <a:cs typeface="Avenir LT Std 35 Light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6214E3-35E4-474B-A569-78007BC13370}"/>
              </a:ext>
            </a:extLst>
          </p:cNvPr>
          <p:cNvSpPr/>
          <p:nvPr/>
        </p:nvSpPr>
        <p:spPr>
          <a:xfrm>
            <a:off x="3048000" y="3949702"/>
            <a:ext cx="51089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venir Medium" panose="02000503020000020003" pitchFamily="2" charset="0"/>
                <a:ea typeface="Avenir LT Std 55 Roman" charset="0"/>
                <a:cs typeface="Avenir LT Std 55 Roman" charset="0"/>
              </a:rPr>
              <a:t>Permanent and Continuous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venir Medium" panose="02000503020000020003" pitchFamily="2" charset="0"/>
                <a:ea typeface="Avenir LT Std 55 Roman" charset="0"/>
                <a:cs typeface="Avenir LT Std 55 Roman" charset="0"/>
              </a:rPr>
              <a:t>Capacity to conduct fault current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venir Medium" panose="02000503020000020003" pitchFamily="2" charset="0"/>
                <a:ea typeface="Avenir LT Std 55 Roman" charset="0"/>
                <a:cs typeface="Avenir LT Std 55 Roman" charset="0"/>
              </a:rPr>
              <a:t>Low impedance to limit voltage to ground.</a:t>
            </a:r>
          </a:p>
        </p:txBody>
      </p:sp>
    </p:spTree>
    <p:extLst>
      <p:ext uri="{BB962C8B-B14F-4D97-AF65-F5344CB8AC3E}">
        <p14:creationId xmlns:p14="http://schemas.microsoft.com/office/powerpoint/2010/main" val="921261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pot 101-background7.jpg">
            <a:extLst>
              <a:ext uri="{FF2B5EF4-FFF2-40B4-BE49-F238E27FC236}">
                <a16:creationId xmlns:a16="http://schemas.microsoft.com/office/drawing/2014/main" id="{5FE4BF0A-F6D5-0442-88F7-0833E7D66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2600" y="24384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30238" y="1952625"/>
            <a:ext cx="7886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solidFill>
                  <a:srgbClr val="88D6F4"/>
                </a:solidFill>
                <a:latin typeface="Avenir Heavy" charset="0"/>
                <a:ea typeface="Avenir Heavy" charset="0"/>
                <a:cs typeface="Avenir Heavy" charset="0"/>
              </a:rPr>
              <a:t>Quiz Question </a:t>
            </a:r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979884" y="3293507"/>
            <a:ext cx="7184232" cy="1562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dirty="0">
                <a:solidFill>
                  <a:schemeClr val="bg1"/>
                </a:solidFill>
              </a:rPr>
              <a:t>Which of the following best represents the result of a ground Bond test?</a:t>
            </a:r>
            <a:endParaRPr lang="en-US" altLang="en-US" sz="28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pPr marL="0" indent="0" algn="ctr">
              <a:buFont typeface="Arial" charset="0"/>
              <a:buNone/>
            </a:pPr>
            <a:endParaRPr lang="en-US" altLang="en-US" sz="2800" dirty="0"/>
          </a:p>
          <a:p>
            <a:pPr marL="0" indent="0" algn="ctr">
              <a:buFont typeface="Arial" charset="0"/>
              <a:buNone/>
            </a:pPr>
            <a:endParaRPr lang="en-US" altLang="en-US" sz="2800" dirty="0"/>
          </a:p>
          <a:p>
            <a:pPr marL="0" indent="0" algn="ctr">
              <a:buFont typeface="Arial" charset="0"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9771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83367" y="4648200"/>
            <a:ext cx="8534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>
                <a:latin typeface="Avenir Medium" panose="02000503020000020003" pitchFamily="2" charset="0"/>
                <a:ea typeface="Avenir LT Std 55 Roman" charset="0"/>
                <a:cs typeface="Avenir LT Std 55 Roman" charset="0"/>
              </a:rPr>
              <a:t>Associated Research </a:t>
            </a:r>
            <a:r>
              <a:rPr lang="en-US" dirty="0">
                <a:latin typeface="Avenir Medium" panose="02000503020000020003" pitchFamily="2" charset="0"/>
                <a:ea typeface="Avenir LT Std 55 Roman" charset="0"/>
                <a:cs typeface="Avenir LT Std 55 Roman" charset="0"/>
              </a:rPr>
              <a:t>HYAMP connected to </a:t>
            </a:r>
          </a:p>
          <a:p>
            <a:pPr algn="ctr"/>
            <a:r>
              <a:rPr lang="en-US" dirty="0">
                <a:latin typeface="Avenir Medium" panose="02000503020000020003" pitchFamily="2" charset="0"/>
                <a:ea typeface="Avenir LT Std 55 Roman" charset="0"/>
                <a:cs typeface="Avenir LT Std 55 Roman" charset="0"/>
              </a:rPr>
              <a:t>a DUT (Device Under Test)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810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The Ground Bond Test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4"/>
          <a:stretch/>
        </p:blipFill>
        <p:spPr bwMode="auto">
          <a:xfrm>
            <a:off x="914400" y="838200"/>
            <a:ext cx="779032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345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590800"/>
            <a:ext cx="60833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3048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Ground Bond Testing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238" y="2284413"/>
            <a:ext cx="608647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627CC66-56FE-D444-B076-8477A87AE326}"/>
              </a:ext>
            </a:extLst>
          </p:cNvPr>
          <p:cNvSpPr txBox="1">
            <a:spLocks/>
          </p:cNvSpPr>
          <p:nvPr/>
        </p:nvSpPr>
        <p:spPr>
          <a:xfrm>
            <a:off x="381000" y="3048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Ground Bond Testing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238" y="2284413"/>
            <a:ext cx="608647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82AEAD7-985F-FA4F-AEC6-70418216C98F}"/>
              </a:ext>
            </a:extLst>
          </p:cNvPr>
          <p:cNvSpPr txBox="1">
            <a:spLocks/>
          </p:cNvSpPr>
          <p:nvPr/>
        </p:nvSpPr>
        <p:spPr>
          <a:xfrm>
            <a:off x="381000" y="3048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Ground Bond Testing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304800"/>
            <a:ext cx="8382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By the Numbers – What the Standards State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1905000"/>
            <a:ext cx="419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r>
              <a:rPr lang="en-US" sz="2500" dirty="0"/>
              <a:t>IEC/UL 60601-1 3</a:t>
            </a:r>
            <a:r>
              <a:rPr lang="en-US" sz="2500" baseline="30000" dirty="0"/>
              <a:t>rd</a:t>
            </a:r>
            <a:r>
              <a:rPr lang="en-US" sz="2500" dirty="0"/>
              <a:t> Edition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B145FB-EC43-8343-8816-E54AF6B7B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2743200"/>
            <a:ext cx="8767233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45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304800"/>
            <a:ext cx="815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By the Numbers – What the Standards State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7709" y="1447800"/>
            <a:ext cx="854775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500" dirty="0"/>
              <a:t>UL 1598/CSA C22.2 No. 250.0-08 3</a:t>
            </a:r>
            <a:r>
              <a:rPr lang="en-US" sz="2500" baseline="30000" dirty="0"/>
              <a:t>rd</a:t>
            </a:r>
            <a:r>
              <a:rPr lang="en-US" sz="2500" dirty="0"/>
              <a:t> Edition Luminaires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B4B1CC-3B09-6F41-AF59-932336E77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2" y="2600587"/>
            <a:ext cx="8625068" cy="15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45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747712" y="15240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pPr algn="ctr"/>
            <a:r>
              <a:rPr lang="en-US" sz="2500" dirty="0"/>
              <a:t>IEC/UL 60335-1 5</a:t>
            </a:r>
            <a:r>
              <a:rPr lang="en-US" sz="2500" baseline="30000" dirty="0"/>
              <a:t>th</a:t>
            </a:r>
            <a:r>
              <a:rPr lang="en-US" sz="2500" dirty="0"/>
              <a:t>  Edition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279279"/>
            <a:ext cx="8775700" cy="143584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FC58158-E437-2440-815D-770D76F3E262}"/>
              </a:ext>
            </a:extLst>
          </p:cNvPr>
          <p:cNvSpPr txBox="1">
            <a:spLocks/>
          </p:cNvSpPr>
          <p:nvPr/>
        </p:nvSpPr>
        <p:spPr>
          <a:xfrm>
            <a:off x="381000" y="304800"/>
            <a:ext cx="815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By the Numbers – What the Standards State</a:t>
            </a:r>
          </a:p>
        </p:txBody>
      </p:sp>
    </p:spTree>
    <p:extLst>
      <p:ext uri="{BB962C8B-B14F-4D97-AF65-F5344CB8AC3E}">
        <p14:creationId xmlns:p14="http://schemas.microsoft.com/office/powerpoint/2010/main" val="1929345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712" y="998186"/>
            <a:ext cx="7572376" cy="455682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45194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Ground Continuity Testing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6050" y="4036479"/>
            <a:ext cx="7490567" cy="7848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tx1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Ground Continuity testing is the same concept as Ground Bond testing. You’re simply checking for a continuous path on a ground circuit. However, there are key differences between these two tests.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214B774-30C6-9D40-9214-8B835CA35B31}"/>
              </a:ext>
            </a:extLst>
          </p:cNvPr>
          <p:cNvSpPr/>
          <p:nvPr/>
        </p:nvSpPr>
        <p:spPr>
          <a:xfrm>
            <a:off x="887199" y="1378452"/>
            <a:ext cx="7696200" cy="1081908"/>
          </a:xfrm>
          <a:prstGeom prst="roundRect">
            <a:avLst/>
          </a:prstGeom>
          <a:solidFill>
            <a:srgbClr val="1C2A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825B54A-5D78-C848-B34E-6C06F9B08A22}"/>
              </a:ext>
            </a:extLst>
          </p:cNvPr>
          <p:cNvSpPr/>
          <p:nvPr/>
        </p:nvSpPr>
        <p:spPr>
          <a:xfrm>
            <a:off x="906503" y="2667000"/>
            <a:ext cx="7696200" cy="1124347"/>
          </a:xfrm>
          <a:prstGeom prst="roundRect">
            <a:avLst/>
          </a:prstGeom>
          <a:solidFill>
            <a:srgbClr val="376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0B2347-4E36-9A42-9582-47A3262FE51D}"/>
              </a:ext>
            </a:extLst>
          </p:cNvPr>
          <p:cNvSpPr/>
          <p:nvPr/>
        </p:nvSpPr>
        <p:spPr>
          <a:xfrm>
            <a:off x="1058254" y="1715025"/>
            <a:ext cx="2984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Purpose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B3FE78-010D-8B44-9FA6-A069CFACBDDA}"/>
              </a:ext>
            </a:extLst>
          </p:cNvPr>
          <p:cNvSpPr/>
          <p:nvPr/>
        </p:nvSpPr>
        <p:spPr>
          <a:xfrm>
            <a:off x="1030455" y="2937509"/>
            <a:ext cx="327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Method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79D59A-07B4-BF4D-89D8-3A2B8226D46A}"/>
              </a:ext>
            </a:extLst>
          </p:cNvPr>
          <p:cNvSpPr/>
          <p:nvPr/>
        </p:nvSpPr>
        <p:spPr>
          <a:xfrm>
            <a:off x="3117235" y="1640062"/>
            <a:ext cx="5509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bg1"/>
                </a:solidFill>
                <a:latin typeface="Avenir Medium" panose="02000503020000020003" pitchFamily="2" charset="0"/>
                <a:ea typeface="Avenir Light" charset="0"/>
                <a:cs typeface="Avenir Light" charset="0"/>
              </a:rPr>
              <a:t>A DC low current test to check circuit resistance.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bg1"/>
                </a:solidFill>
                <a:latin typeface="Avenir Medium" panose="02000503020000020003" pitchFamily="2" charset="0"/>
                <a:ea typeface="Avenir Light" charset="0"/>
                <a:cs typeface="Avenir Light" charset="0"/>
              </a:rPr>
              <a:t>Similar concept to the Ground Bond testing.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390FC2-514C-4443-A6F2-7AED8686C627}"/>
              </a:ext>
            </a:extLst>
          </p:cNvPr>
          <p:cNvSpPr/>
          <p:nvPr/>
        </p:nvSpPr>
        <p:spPr>
          <a:xfrm>
            <a:off x="3197842" y="2931771"/>
            <a:ext cx="52687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bg1"/>
                </a:solidFill>
                <a:latin typeface="Avenir Medium" panose="02000503020000020003" pitchFamily="2" charset="0"/>
                <a:ea typeface="Avenir Light" charset="0"/>
                <a:cs typeface="Avenir Light" charset="0"/>
              </a:rPr>
              <a:t>Not all readings display on Ohmic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bg1"/>
                </a:solidFill>
                <a:latin typeface="Avenir Medium" panose="02000503020000020003" pitchFamily="2" charset="0"/>
                <a:ea typeface="Avenir Light" charset="0"/>
                <a:cs typeface="Avenir Light" charset="0"/>
              </a:rPr>
              <a:t>Light/buzzer meters to check whether continuity exists.</a:t>
            </a:r>
          </a:p>
          <a:p>
            <a:pPr marL="285750" lvl="0" indent="-285750">
              <a:buFont typeface="Arial" charset="0"/>
              <a:buChar char="•"/>
            </a:pPr>
            <a:endParaRPr lang="en-US" sz="1400" dirty="0">
              <a:solidFill>
                <a:schemeClr val="bg1"/>
              </a:solidFill>
              <a:latin typeface="Avenir Medium" panose="02000503020000020003" pitchFamily="2" charset="0"/>
              <a:ea typeface="Avenir LT Std 35 Light" charset="0"/>
              <a:cs typeface="Avenir LT Std 3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4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15AE284-AC4C-FF48-9E74-663D73ECE227}"/>
              </a:ext>
            </a:extLst>
          </p:cNvPr>
          <p:cNvSpPr txBox="1">
            <a:spLocks/>
          </p:cNvSpPr>
          <p:nvPr/>
        </p:nvSpPr>
        <p:spPr bwMode="auto">
          <a:xfrm>
            <a:off x="0" y="9906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1C2B58"/>
                </a:solidFill>
                <a:latin typeface="Avenir Heavy" charset="0"/>
                <a:ea typeface="Avenir Heavy" charset="0"/>
                <a:cs typeface="Avenir Heavy" charset="0"/>
              </a:rPr>
              <a:t>Meet Our Team</a:t>
            </a:r>
          </a:p>
        </p:txBody>
      </p:sp>
    </p:spTree>
    <p:extLst>
      <p:ext uri="{BB962C8B-B14F-4D97-AF65-F5344CB8AC3E}">
        <p14:creationId xmlns:p14="http://schemas.microsoft.com/office/powerpoint/2010/main" val="3244113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47712" y="15240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pPr algn="ctr"/>
            <a:r>
              <a:rPr lang="en-US" sz="2500" dirty="0"/>
              <a:t>IEC/UL 61010-1 3</a:t>
            </a:r>
            <a:r>
              <a:rPr lang="en-US" sz="2500" baseline="30000" dirty="0"/>
              <a:t>rd</a:t>
            </a:r>
            <a:r>
              <a:rPr lang="en-US" sz="2500" dirty="0"/>
              <a:t> Edition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389275"/>
            <a:ext cx="8763000" cy="14571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561D9C9-B1D0-AB4D-BF30-E30F819E99F3}"/>
              </a:ext>
            </a:extLst>
          </p:cNvPr>
          <p:cNvSpPr txBox="1">
            <a:spLocks/>
          </p:cNvSpPr>
          <p:nvPr/>
        </p:nvSpPr>
        <p:spPr>
          <a:xfrm>
            <a:off x="381000" y="304800"/>
            <a:ext cx="815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By the Numbers – What the Standards State</a:t>
            </a:r>
          </a:p>
        </p:txBody>
      </p:sp>
    </p:spTree>
    <p:extLst>
      <p:ext uri="{BB962C8B-B14F-4D97-AF65-F5344CB8AC3E}">
        <p14:creationId xmlns:p14="http://schemas.microsoft.com/office/powerpoint/2010/main" val="1929345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62000" y="17526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pPr algn="ctr"/>
            <a:r>
              <a:rPr lang="en-US" sz="2500" dirty="0"/>
              <a:t>IEC/UL 60335-1 5</a:t>
            </a:r>
            <a:r>
              <a:rPr lang="en-US" sz="2500" baseline="30000" dirty="0"/>
              <a:t>th</a:t>
            </a:r>
            <a:r>
              <a:rPr lang="en-US" sz="2500" dirty="0"/>
              <a:t> Edition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534729"/>
            <a:ext cx="8788400" cy="177584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BA41F88-5AB1-3540-9E22-D2EAF104CE19}"/>
              </a:ext>
            </a:extLst>
          </p:cNvPr>
          <p:cNvSpPr txBox="1">
            <a:spLocks/>
          </p:cNvSpPr>
          <p:nvPr/>
        </p:nvSpPr>
        <p:spPr>
          <a:xfrm>
            <a:off x="381000" y="304800"/>
            <a:ext cx="815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By the Numbers – What the Standards State</a:t>
            </a:r>
          </a:p>
        </p:txBody>
      </p:sp>
    </p:spTree>
    <p:extLst>
      <p:ext uri="{BB962C8B-B14F-4D97-AF65-F5344CB8AC3E}">
        <p14:creationId xmlns:p14="http://schemas.microsoft.com/office/powerpoint/2010/main" val="1929345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7581" y="342364"/>
            <a:ext cx="7620000" cy="533400"/>
          </a:xfrm>
        </p:spPr>
        <p:txBody>
          <a:bodyPr/>
          <a:lstStyle/>
          <a:p>
            <a:r>
              <a:rPr lang="en-US" sz="3000" dirty="0">
                <a:solidFill>
                  <a:schemeClr val="bg1"/>
                </a:solidFill>
              </a:rPr>
              <a:t>Ground Bond Vs. Ground Continuity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31633"/>
            <a:ext cx="853440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The Ground Bond test is more stringent than </a:t>
            </a:r>
            <a:br>
              <a:rPr lang="en-US" sz="2200" b="1" dirty="0">
                <a:solidFill>
                  <a:schemeClr val="tx1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</a:br>
            <a:r>
              <a:rPr lang="en-US" sz="2200" b="1" dirty="0">
                <a:solidFill>
                  <a:schemeClr val="tx1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the Ground Continuity test.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756292"/>
              </p:ext>
            </p:extLst>
          </p:nvPr>
        </p:nvGraphicFramePr>
        <p:xfrm>
          <a:off x="655638" y="1442090"/>
          <a:ext cx="7832724" cy="2746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6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6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673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Ground Continuity Test</a:t>
                      </a:r>
                      <a:endParaRPr lang="en-US" sz="1300" b="1" i="0" dirty="0">
                        <a:solidFill>
                          <a:srgbClr val="87D6F4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marL="91432" marR="91432" marT="45717" marB="45717">
                    <a:solidFill>
                      <a:srgbClr val="3764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Ground Bond Test</a:t>
                      </a:r>
                      <a:endParaRPr lang="en-US" sz="1600" b="1" i="0" dirty="0">
                        <a:solidFill>
                          <a:srgbClr val="87D6F4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marL="91432" marR="91432" marT="45717" marB="45717">
                    <a:solidFill>
                      <a:srgbClr val="3764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87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b="0" i="0" dirty="0"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• Verifies the </a:t>
                      </a:r>
                      <a:r>
                        <a:rPr lang="en-US" sz="1500" b="1" i="0" dirty="0"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existence</a:t>
                      </a:r>
                      <a:r>
                        <a:rPr lang="en-US" sz="1500" b="0" i="0" dirty="0"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 of a ground connection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500" b="0" i="0" dirty="0">
                        <a:latin typeface="Avenir LT Std 55 Roman" charset="0"/>
                        <a:ea typeface="Avenir LT Std 55 Roman" charset="0"/>
                        <a:cs typeface="Avenir LT Std 55 Roman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dirty="0"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• Readings generally given in</a:t>
                      </a:r>
                      <a:r>
                        <a:rPr lang="en-US" sz="1500" b="0" i="0" baseline="0" dirty="0"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 </a:t>
                      </a:r>
                      <a:r>
                        <a:rPr lang="el-GR" sz="1500" b="0" i="0" u="none" strike="noStrike" kern="1200" baseline="0" dirty="0">
                          <a:solidFill>
                            <a:schemeClr val="dk1"/>
                          </a:solidFill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Ω</a:t>
                      </a:r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s</a:t>
                      </a:r>
                      <a:endParaRPr lang="en-US" sz="1500" b="0" i="0" baseline="0" dirty="0">
                        <a:latin typeface="Avenir LT Std 55 Roman" charset="0"/>
                        <a:ea typeface="Avenir LT Std 55 Roman" charset="0"/>
                        <a:cs typeface="Avenir LT Std 55 Roman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500" b="0" i="0" dirty="0">
                        <a:latin typeface="Avenir LT Std 55 Roman" charset="0"/>
                        <a:ea typeface="Avenir LT Std 55 Roman" charset="0"/>
                        <a:cs typeface="Avenir LT Std 55 Roman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b="0" i="0" dirty="0"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• The test is quick to set</a:t>
                      </a:r>
                      <a:r>
                        <a:rPr lang="en-US" sz="1500" b="0" i="0" baseline="0" dirty="0"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 up and easy to perform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500" b="0" i="0" baseline="0" dirty="0">
                        <a:latin typeface="Avenir LT Std 55 Roman" charset="0"/>
                        <a:ea typeface="Avenir LT Std 55 Roman" charset="0"/>
                        <a:cs typeface="Avenir LT Std 55 Roman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b="0" i="0" baseline="0" dirty="0"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• Usually used as an extra feature during the Hipot test.</a:t>
                      </a:r>
                      <a:endParaRPr lang="en-US" sz="1500" b="0" i="0" dirty="0">
                        <a:latin typeface="Avenir LT Std 55 Roman" charset="0"/>
                        <a:ea typeface="Avenir LT Std 55 Roman" charset="0"/>
                        <a:cs typeface="Avenir LT Std 55 Roman" charset="0"/>
                      </a:endParaRPr>
                    </a:p>
                  </a:txBody>
                  <a:tcPr marL="91432" marR="91432" marT="45717" marB="45717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• Verifies the </a:t>
                      </a:r>
                      <a:r>
                        <a:rPr lang="en-US" sz="1500" b="1" dirty="0"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integrity</a:t>
                      </a:r>
                      <a:r>
                        <a:rPr lang="en-US" sz="1500" dirty="0"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 of a ground connection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1500" dirty="0">
                        <a:latin typeface="Avenir LT Std 55 Roman" charset="0"/>
                        <a:ea typeface="Avenir LT Std 55 Roman" charset="0"/>
                        <a:cs typeface="Avenir LT Std 55 Roman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• Readings generally given in m</a:t>
                      </a:r>
                      <a:r>
                        <a:rPr lang="el-GR" sz="1500" b="0" i="0" u="none" strike="noStrike" kern="1200" baseline="0" dirty="0">
                          <a:solidFill>
                            <a:schemeClr val="dk1"/>
                          </a:solidFill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Ω</a:t>
                      </a:r>
                      <a:endParaRPr lang="en-US" sz="1500" dirty="0">
                        <a:latin typeface="Avenir LT Std 55 Roman" charset="0"/>
                        <a:ea typeface="Avenir LT Std 55 Roman" charset="0"/>
                        <a:cs typeface="Avenir LT Std 55 Roman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1500" dirty="0">
                        <a:latin typeface="Avenir LT Std 55 Roman" charset="0"/>
                        <a:ea typeface="Avenir LT Std 55 Roman" charset="0"/>
                        <a:cs typeface="Avenir LT Std 55 Roman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• Provides more valuable safety information about DUT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1500" dirty="0">
                        <a:latin typeface="Avenir LT Std 55 Roman" charset="0"/>
                        <a:ea typeface="Avenir LT Std 55 Roman" charset="0"/>
                        <a:cs typeface="Avenir LT Std 55 Roman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Avenir LT Std 55 Roman" charset="0"/>
                          <a:ea typeface="Avenir LT Std 55 Roman" charset="0"/>
                          <a:cs typeface="Avenir LT Std 55 Roman" charset="0"/>
                        </a:rPr>
                        <a:t>• Can be combined with a Hipot test for a more complete safety testing system.</a:t>
                      </a:r>
                    </a:p>
                  </a:txBody>
                  <a:tcPr marL="91432" marR="91432" marT="45717" marB="45717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345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419600"/>
            <a:ext cx="8534400" cy="369332"/>
          </a:xfrm>
          <a:prstGeom prst="rect">
            <a:avLst/>
          </a:prstGeom>
          <a:solidFill>
            <a:srgbClr val="88D6F4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Roman" panose="02000503020000020003" pitchFamily="2" charset="0"/>
              </a:rPr>
              <a:t>Example: 64 strand wire with all but one strand connected.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154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A0D5AE9-EA67-3D43-B55A-0B25CA273774}"/>
              </a:ext>
            </a:extLst>
          </p:cNvPr>
          <p:cNvSpPr txBox="1">
            <a:spLocks/>
          </p:cNvSpPr>
          <p:nvPr/>
        </p:nvSpPr>
        <p:spPr>
          <a:xfrm>
            <a:off x="327581" y="342364"/>
            <a:ext cx="7620000" cy="533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Ground Bond Vs. Ground Continuity</a:t>
            </a:r>
          </a:p>
        </p:txBody>
      </p:sp>
    </p:spTree>
    <p:extLst>
      <p:ext uri="{BB962C8B-B14F-4D97-AF65-F5344CB8AC3E}">
        <p14:creationId xmlns:p14="http://schemas.microsoft.com/office/powerpoint/2010/main" val="832134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267200"/>
            <a:ext cx="8534400" cy="646331"/>
          </a:xfrm>
          <a:prstGeom prst="rect">
            <a:avLst/>
          </a:prstGeom>
          <a:solidFill>
            <a:srgbClr val="88D6F4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Roman" panose="02000503020000020003" pitchFamily="2" charset="0"/>
              </a:rPr>
              <a:t>Example: 64 strand wire with all but one strand connected. A ground continuity test would pass this wire because the instrument reads a continuous path.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1952"/>
            <a:ext cx="90963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91CAB6F-B300-FF4F-87C3-277D80B46578}"/>
              </a:ext>
            </a:extLst>
          </p:cNvPr>
          <p:cNvSpPr txBox="1">
            <a:spLocks/>
          </p:cNvSpPr>
          <p:nvPr/>
        </p:nvSpPr>
        <p:spPr>
          <a:xfrm>
            <a:off x="327581" y="342364"/>
            <a:ext cx="7620000" cy="533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Ground Bond Vs. Ground Continuity</a:t>
            </a:r>
          </a:p>
        </p:txBody>
      </p:sp>
    </p:spTree>
    <p:extLst>
      <p:ext uri="{BB962C8B-B14F-4D97-AF65-F5344CB8AC3E}">
        <p14:creationId xmlns:p14="http://schemas.microsoft.com/office/powerpoint/2010/main" val="832134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97654"/>
            <a:ext cx="8534400" cy="646331"/>
          </a:xfrm>
          <a:prstGeom prst="rect">
            <a:avLst/>
          </a:prstGeom>
          <a:solidFill>
            <a:srgbClr val="88D6F4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Roman" panose="02000503020000020003" pitchFamily="2" charset="0"/>
              </a:rPr>
              <a:t>Example: A Ground Bond test load the wire with high current. This would </a:t>
            </a:r>
            <a:br>
              <a:rPr lang="en-US" dirty="0">
                <a:latin typeface="Avenir Roman" panose="02000503020000020003" pitchFamily="2" charset="0"/>
              </a:rPr>
            </a:br>
            <a:r>
              <a:rPr lang="en-US" dirty="0">
                <a:latin typeface="Avenir Roman" panose="02000503020000020003" pitchFamily="2" charset="0"/>
              </a:rPr>
              <a:t>“burn up” the connection and cause a FAIL.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1901952"/>
            <a:ext cx="91344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B109C8C-B8CD-D047-BFD7-DB50744DB291}"/>
              </a:ext>
            </a:extLst>
          </p:cNvPr>
          <p:cNvSpPr txBox="1">
            <a:spLocks/>
          </p:cNvSpPr>
          <p:nvPr/>
        </p:nvSpPr>
        <p:spPr>
          <a:xfrm>
            <a:off x="327581" y="342364"/>
            <a:ext cx="7620000" cy="533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Ground Bond Vs. Ground Continuity</a:t>
            </a:r>
          </a:p>
        </p:txBody>
      </p:sp>
    </p:spTree>
    <p:extLst>
      <p:ext uri="{BB962C8B-B14F-4D97-AF65-F5344CB8AC3E}">
        <p14:creationId xmlns:p14="http://schemas.microsoft.com/office/powerpoint/2010/main" val="832134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pot 101-background7.jpg">
            <a:extLst>
              <a:ext uri="{FF2B5EF4-FFF2-40B4-BE49-F238E27FC236}">
                <a16:creationId xmlns:a16="http://schemas.microsoft.com/office/drawing/2014/main" id="{5FE4BF0A-F6D5-0442-88F7-0833E7D66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2600" y="24384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30238" y="1952625"/>
            <a:ext cx="7886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solidFill>
                  <a:srgbClr val="88D6F4"/>
                </a:solidFill>
                <a:latin typeface="Avenir Heavy" charset="0"/>
                <a:ea typeface="Avenir Heavy" charset="0"/>
                <a:cs typeface="Avenir Heavy" charset="0"/>
              </a:rPr>
              <a:t>Poll Question </a:t>
            </a:r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979884" y="3293507"/>
            <a:ext cx="7184232" cy="1562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dirty="0">
                <a:solidFill>
                  <a:schemeClr val="bg1"/>
                </a:solidFill>
              </a:rPr>
              <a:t>When are you performing the Ground Bond test on your product?</a:t>
            </a:r>
            <a:endParaRPr lang="en-US" altLang="en-US" sz="28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pPr marL="0" indent="0" algn="ctr">
              <a:buFont typeface="Arial" charset="0"/>
              <a:buNone/>
            </a:pPr>
            <a:endParaRPr lang="en-US" altLang="en-US" sz="2800" dirty="0"/>
          </a:p>
          <a:p>
            <a:pPr marL="0" indent="0" algn="ctr">
              <a:buFont typeface="Arial" charset="0"/>
              <a:buNone/>
            </a:pPr>
            <a:endParaRPr lang="en-US" altLang="en-US" sz="2800" dirty="0"/>
          </a:p>
          <a:p>
            <a:pPr marL="0" indent="0" algn="ctr">
              <a:buFont typeface="Arial" charset="0"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22850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7" name="Content Placeholder 9"/>
          <p:cNvSpPr txBox="1">
            <a:spLocks/>
          </p:cNvSpPr>
          <p:nvPr/>
        </p:nvSpPr>
        <p:spPr>
          <a:xfrm>
            <a:off x="781050" y="3275527"/>
            <a:ext cx="7739063" cy="610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endParaRPr lang="en-US" altLang="en-US" sz="2800" dirty="0"/>
          </a:p>
        </p:txBody>
      </p:sp>
      <p:pic>
        <p:nvPicPr>
          <p:cNvPr id="5" name="Picture 4" descr="Hipot 101-background7.jpg">
            <a:extLst>
              <a:ext uri="{FF2B5EF4-FFF2-40B4-BE49-F238E27FC236}">
                <a16:creationId xmlns:a16="http://schemas.microsoft.com/office/drawing/2014/main" id="{6C1D3C96-AD98-E942-BCB4-AA6B7C312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150"/>
            <a:ext cx="9220200" cy="69151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AB3BADE-98CC-F14B-BDBD-E811D111940D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8534400" cy="12493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87D6F4"/>
                </a:solidFill>
                <a:latin typeface="Avenir Medium"/>
                <a:ea typeface="Avenir LT Std 85 Heavy" charset="0"/>
                <a:cs typeface="Avenir Medium"/>
              </a:rPr>
              <a:t>Video Demonstration</a:t>
            </a:r>
          </a:p>
        </p:txBody>
      </p:sp>
      <p:pic>
        <p:nvPicPr>
          <p:cNvPr id="9" name="Picture 8" descr="Play Icon.png">
            <a:extLst>
              <a:ext uri="{FF2B5EF4-FFF2-40B4-BE49-F238E27FC236}">
                <a16:creationId xmlns:a16="http://schemas.microsoft.com/office/drawing/2014/main" id="{082A90A5-1F77-EC45-BD6A-A923F8992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209800"/>
            <a:ext cx="3124200" cy="3043281"/>
          </a:xfrm>
          <a:prstGeom prst="rect">
            <a:avLst/>
          </a:prstGeom>
          <a:effectLst>
            <a:glow rad="203200">
              <a:srgbClr val="518AAE">
                <a:alpha val="21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420326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A99143-1F9E-0141-8E62-DDF2BB6078BF}"/>
              </a:ext>
            </a:extLst>
          </p:cNvPr>
          <p:cNvSpPr txBox="1"/>
          <p:nvPr/>
        </p:nvSpPr>
        <p:spPr>
          <a:xfrm>
            <a:off x="0" y="1447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Medium" panose="02000503020000020003" pitchFamily="2" charset="0"/>
                <a:ea typeface="Avenir Roman" charset="0"/>
                <a:cs typeface="Avenir Roman" charset="0"/>
              </a:rPr>
              <a:t>Visit us online to view all of our Educational Resources</a:t>
            </a:r>
          </a:p>
          <a:p>
            <a:pPr algn="ctr"/>
            <a:r>
              <a:rPr lang="en-US" dirty="0">
                <a:solidFill>
                  <a:srgbClr val="87D6F4"/>
                </a:solidFill>
                <a:latin typeface="Avenir Medium" panose="02000503020000020003" pitchFamily="2" charset="0"/>
                <a:ea typeface="Avenir Roman" charset="0"/>
                <a:cs typeface="Avenir Roman" charset="0"/>
                <a:hlinkClick r:id="rId3"/>
              </a:rPr>
              <a:t>arisafety.com</a:t>
            </a:r>
            <a:r>
              <a:rPr lang="en-US">
                <a:solidFill>
                  <a:srgbClr val="87D6F4"/>
                </a:solidFill>
                <a:latin typeface="Avenir Medium" panose="02000503020000020003" pitchFamily="2" charset="0"/>
                <a:ea typeface="Avenir Roman" charset="0"/>
                <a:cs typeface="Avenir Roman" charset="0"/>
                <a:hlinkClick r:id="rId3"/>
              </a:rPr>
              <a:t>/support/educational-resources/</a:t>
            </a:r>
            <a:endParaRPr lang="en-US">
              <a:solidFill>
                <a:srgbClr val="87D6F4"/>
              </a:solidFill>
              <a:latin typeface="Avenir Medium" panose="02000503020000020003" pitchFamily="2" charset="0"/>
              <a:ea typeface="Avenir Roman" charset="0"/>
              <a:cs typeface="Avenir Roman" charset="0"/>
            </a:endParaRPr>
          </a:p>
          <a:p>
            <a:pPr algn="ctr"/>
            <a:endParaRPr lang="en-US" dirty="0">
              <a:solidFill>
                <a:srgbClr val="87D6F4"/>
              </a:solidFill>
              <a:latin typeface="Avenir Medium" panose="02000503020000020003" pitchFamily="2" charset="0"/>
              <a:ea typeface="Avenir Roman" charset="0"/>
              <a:cs typeface="Avenir Roman" charset="0"/>
            </a:endParaRPr>
          </a:p>
          <a:p>
            <a:pPr algn="ctr"/>
            <a:endParaRPr lang="en-US" dirty="0"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5F5B210-20A6-614C-ACD3-09317D7063DD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59952" cy="13627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algn="l"/>
            <a:r>
              <a:rPr lang="en-US" altLang="en-US" sz="3500" b="1" dirty="0">
                <a:solidFill>
                  <a:schemeClr val="bg1"/>
                </a:solidFill>
                <a:latin typeface="Avenir Medium"/>
                <a:ea typeface="Avenir LT Std 85 Heavy" charset="0"/>
                <a:cs typeface="Avenir Medium"/>
              </a:rPr>
              <a:t>Educational Resources</a:t>
            </a:r>
            <a:endParaRPr lang="en-US" sz="3500" b="1" dirty="0">
              <a:solidFill>
                <a:schemeClr val="bg1"/>
              </a:solidFill>
              <a:latin typeface="Avenir Medium"/>
              <a:ea typeface="Avenir LT Std 85 Heavy" charset="0"/>
              <a:cs typeface="Avenir Mediu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B14243-854A-C443-9408-12DDD89D07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14600"/>
            <a:ext cx="420139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88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pot 101-background6.jpg">
            <a:extLst>
              <a:ext uri="{FF2B5EF4-FFF2-40B4-BE49-F238E27FC236}">
                <a16:creationId xmlns:a16="http://schemas.microsoft.com/office/drawing/2014/main" id="{384DD308-BFE7-6B4F-86DD-299083682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EBAFB7-00FC-2949-9E40-2FCED17457F0}"/>
              </a:ext>
            </a:extLst>
          </p:cNvPr>
          <p:cNvSpPr txBox="1"/>
          <p:nvPr/>
        </p:nvSpPr>
        <p:spPr>
          <a:xfrm>
            <a:off x="747980" y="2298837"/>
            <a:ext cx="7540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88D6F4"/>
                </a:solidFill>
                <a:latin typeface="Avenir Heavy" charset="0"/>
                <a:ea typeface="Avenir Heavy" charset="0"/>
                <a:cs typeface="Avenir Heavy" charset="0"/>
              </a:rPr>
              <a:t>An Introduction to Power Sources (APT)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4F4219-9AB8-B44C-BF0C-97812A483877}"/>
              </a:ext>
            </a:extLst>
          </p:cNvPr>
          <p:cNvSpPr txBox="1"/>
          <p:nvPr/>
        </p:nvSpPr>
        <p:spPr>
          <a:xfrm>
            <a:off x="2622267" y="1347060"/>
            <a:ext cx="3899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1C2A58"/>
                </a:solidFill>
                <a:latin typeface="Avenir Light"/>
              </a:rPr>
              <a:t>Our Next Webinar is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3627700-3C7C-894B-B1A0-CD1B40BA3019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59952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Avenir Medium"/>
                <a:ea typeface="Avenir LT Std 85 Heavy" charset="0"/>
                <a:cs typeface="Avenir Medium"/>
              </a:rPr>
              <a:t>Join Us</a:t>
            </a:r>
            <a:endParaRPr lang="en-US" sz="4000" b="1" dirty="0">
              <a:solidFill>
                <a:schemeClr val="bg1"/>
              </a:solidFill>
              <a:latin typeface="Avenir Medium"/>
              <a:ea typeface="Avenir LT Std 85 Heavy" charset="0"/>
              <a:cs typeface="Avenir Medium"/>
            </a:endParaRPr>
          </a:p>
        </p:txBody>
      </p:sp>
      <p:sp>
        <p:nvSpPr>
          <p:cNvPr id="6" name="Content Placeholder 9"/>
          <p:cNvSpPr>
            <a:spLocks noGrp="1"/>
          </p:cNvSpPr>
          <p:nvPr>
            <p:ph idx="1"/>
          </p:nvPr>
        </p:nvSpPr>
        <p:spPr>
          <a:xfrm>
            <a:off x="425980" y="3989278"/>
            <a:ext cx="8184620" cy="1192048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Avenir LT Std 55 Roman" charset="0"/>
                <a:ea typeface="Avenir LT Std 55 Roman" charset="0"/>
                <a:cs typeface="Avenir LT Std 55 Roman" charset="0"/>
              </a:rPr>
              <a:t>Wednesday, September </a:t>
            </a:r>
            <a:r>
              <a:rPr lang="en-US" sz="2400" b="1" dirty="0"/>
              <a:t>12 at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Avenir LT Std 55 Roman" charset="0"/>
                <a:ea typeface="Avenir LT Std 55 Roman" charset="0"/>
                <a:cs typeface="Avenir LT Std 55 Roman" charset="0"/>
              </a:rPr>
              <a:t>10AM CST (GMT – 6:00)</a:t>
            </a:r>
            <a:br>
              <a:rPr lang="en-US" sz="2400" b="1" dirty="0">
                <a:latin typeface="Avenir LT Std 55 Roman" charset="0"/>
                <a:ea typeface="Avenir LT Std 55 Roman" charset="0"/>
                <a:cs typeface="Avenir LT Std 55 Roman" charset="0"/>
              </a:rPr>
            </a:br>
            <a:br>
              <a:rPr lang="en-US" sz="2400" b="1" dirty="0">
                <a:latin typeface="Avenir LT Std 55 Roman" charset="0"/>
                <a:ea typeface="Avenir LT Std 55 Roman" charset="0"/>
                <a:cs typeface="Avenir LT Std 55 Roman" charset="0"/>
              </a:rPr>
            </a:br>
            <a:r>
              <a:rPr lang="en-US" sz="1800" i="1" dirty="0">
                <a:latin typeface="Avenir LT Std 55 Roman" charset="0"/>
                <a:ea typeface="Avenir LT Std 55 Roman" charset="0"/>
                <a:cs typeface="Avenir LT Std 55 Roman" charset="0"/>
              </a:rPr>
              <a:t>Click the link in chat box to learn more</a:t>
            </a:r>
          </a:p>
        </p:txBody>
      </p:sp>
    </p:spTree>
    <p:extLst>
      <p:ext uri="{BB962C8B-B14F-4D97-AF65-F5344CB8AC3E}">
        <p14:creationId xmlns:p14="http://schemas.microsoft.com/office/powerpoint/2010/main" val="84540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ipot 101-background8.jpg">
            <a:extLst>
              <a:ext uri="{FF2B5EF4-FFF2-40B4-BE49-F238E27FC236}">
                <a16:creationId xmlns:a16="http://schemas.microsoft.com/office/drawing/2014/main" id="{AE61590E-A9D6-B142-B5C3-BBFF6B292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5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228600"/>
            <a:ext cx="875995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r>
              <a:rPr lang="en-US" altLang="en-US" sz="3000" dirty="0">
                <a:solidFill>
                  <a:schemeClr val="bg1"/>
                </a:solidFill>
              </a:rPr>
              <a:t>Webinar Notes 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584947-9A09-9A4E-802B-D48954BE6D65}"/>
              </a:ext>
            </a:extLst>
          </p:cNvPr>
          <p:cNvSpPr txBox="1"/>
          <p:nvPr/>
        </p:nvSpPr>
        <p:spPr>
          <a:xfrm>
            <a:off x="761999" y="1447800"/>
            <a:ext cx="77764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" panose="02000503020000020003" pitchFamily="2" charset="0"/>
                <a:ea typeface="Avenir Roman" charset="0"/>
                <a:cs typeface="Avenir Roman" charset="0"/>
              </a:rPr>
              <a:t>Please use the Q &amp; A utility to ask us any questions concerning the material being presented. </a:t>
            </a:r>
          </a:p>
          <a:p>
            <a:endParaRPr lang="en-US" dirty="0">
              <a:latin typeface="Avenir Roman" panose="02000503020000020003" pitchFamily="2" charset="0"/>
              <a:ea typeface="Avenir Roman" charset="0"/>
              <a:cs typeface="Avenir Roman" charset="0"/>
            </a:endParaRPr>
          </a:p>
          <a:p>
            <a:r>
              <a:rPr lang="en-US" dirty="0">
                <a:latin typeface="Avenir Roman" panose="02000503020000020003" pitchFamily="2" charset="0"/>
              </a:rPr>
              <a:t>You can find a recording of this webinar and presentation on our Webinar Archive page, </a:t>
            </a:r>
            <a:r>
              <a:rPr lang="en-US" dirty="0">
                <a:latin typeface="Avenir Roman" panose="02000503020000020003" pitchFamily="2" charset="0"/>
                <a:hlinkClick r:id="rId4"/>
              </a:rPr>
              <a:t>https://www.arisafety.com/webinars/archived-webinars/</a:t>
            </a:r>
            <a:endParaRPr lang="en-US" dirty="0">
              <a:latin typeface="Avenir Roman" panose="02000503020000020003" pitchFamily="2" charset="0"/>
            </a:endParaRPr>
          </a:p>
          <a:p>
            <a:endParaRPr lang="en-US" dirty="0">
              <a:latin typeface="Avenir" panose="02000503020000020003" pitchFamily="2" charset="0"/>
              <a:ea typeface="Avenir Roman" charset="0"/>
              <a:cs typeface="Avenir Roman" charset="0"/>
            </a:endParaRPr>
          </a:p>
          <a:p>
            <a:r>
              <a:rPr lang="en-US" dirty="0">
                <a:latin typeface="Avenir" panose="02000503020000020003" pitchFamily="2" charset="0"/>
                <a:ea typeface="Avenir Roman" charset="0"/>
                <a:cs typeface="Avenir Roman" charset="0"/>
              </a:rPr>
              <a:t>Please contact Brittany Socha – on the chat line or email </a:t>
            </a:r>
            <a:r>
              <a:rPr lang="en-US" b="1" dirty="0">
                <a:latin typeface="Avenir" panose="02000503020000020003" pitchFamily="2" charset="0"/>
                <a:ea typeface="Avenir Heavy" charset="0"/>
                <a:cs typeface="Avenir Heavy" charset="0"/>
                <a:hlinkClick r:id="rId5"/>
              </a:rPr>
              <a:t>Brittany.socha@ikonixusa.com</a:t>
            </a:r>
            <a:r>
              <a:rPr lang="en-US" dirty="0">
                <a:latin typeface="Avenir" panose="02000503020000020003" pitchFamily="2" charset="0"/>
                <a:ea typeface="Avenir Roman" charset="0"/>
                <a:cs typeface="Avenir Roman" charset="0"/>
              </a:rPr>
              <a:t> if you have any connection issues.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A07C7B-37CE-CA4A-A906-AAD8EFB732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6261652"/>
            <a:ext cx="14131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345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D6F47B-0D52-324E-9CFF-278B495AB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26" y="0"/>
            <a:ext cx="9253826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90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BE339B-29AB-A34C-A8A6-0823C816D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056581-D9BB-814A-ABA0-7DA046371048}"/>
              </a:ext>
            </a:extLst>
          </p:cNvPr>
          <p:cNvSpPr txBox="1"/>
          <p:nvPr/>
        </p:nvSpPr>
        <p:spPr>
          <a:xfrm>
            <a:off x="304800" y="1295400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C2B58"/>
                </a:solidFill>
                <a:latin typeface="Avenir Heavy" panose="02000503020000020003" pitchFamily="2" charset="0"/>
                <a:ea typeface="Avenir Roman" charset="0"/>
                <a:cs typeface="Avenir Roman" charset="0"/>
              </a:rPr>
              <a:t>You can find a recording of this webinar and presentation on our Webinar Archive page, </a:t>
            </a:r>
            <a:r>
              <a:rPr lang="en-US" b="1" dirty="0">
                <a:solidFill>
                  <a:srgbClr val="1C2B58"/>
                </a:solidFill>
                <a:latin typeface="Avenir Heavy" panose="02000503020000020003" pitchFamily="2" charset="0"/>
                <a:ea typeface="Avenir Roman" charset="0"/>
                <a:cs typeface="Avenir Roman" charset="0"/>
                <a:hlinkClick r:id="rId4"/>
              </a:rPr>
              <a:t>https://www.arisafety.com/webinars/archived-webinars/</a:t>
            </a:r>
            <a:endParaRPr lang="en-US" b="1" dirty="0">
              <a:solidFill>
                <a:srgbClr val="1C2B58"/>
              </a:solidFill>
              <a:latin typeface="Avenir Heavy" panose="02000503020000020003" pitchFamily="2" charset="0"/>
              <a:ea typeface="Avenir Roman" charset="0"/>
              <a:cs typeface="Avenir Roman" charset="0"/>
            </a:endParaRPr>
          </a:p>
          <a:p>
            <a:endParaRPr lang="en-US" b="1" dirty="0">
              <a:solidFill>
                <a:srgbClr val="1C2B58"/>
              </a:solidFill>
              <a:latin typeface="Avenir Heavy" panose="02000503020000020003" pitchFamily="2" charset="0"/>
              <a:ea typeface="Avenir Roman" charset="0"/>
              <a:cs typeface="Avenir Roman" charset="0"/>
            </a:endParaRPr>
          </a:p>
          <a:p>
            <a:endParaRPr lang="en-US" b="1" dirty="0">
              <a:solidFill>
                <a:srgbClr val="1C2B58"/>
              </a:solidFill>
              <a:latin typeface="Avenir Heavy" panose="02000503020000020003" pitchFamily="2" charset="0"/>
              <a:ea typeface="Avenir Heavy" charset="0"/>
              <a:cs typeface="Avenir Heavy" charset="0"/>
            </a:endParaRPr>
          </a:p>
          <a:p>
            <a:r>
              <a:rPr lang="en-US" b="1" dirty="0">
                <a:solidFill>
                  <a:srgbClr val="1C2B58"/>
                </a:solidFill>
                <a:latin typeface="Avenir Heavy" panose="02000503020000020003" pitchFamily="2" charset="0"/>
                <a:ea typeface="Avenir Roman" charset="0"/>
                <a:cs typeface="Avenir Roman" charset="0"/>
              </a:rPr>
              <a:t>Check out our website for more information </a:t>
            </a:r>
            <a:r>
              <a:rPr lang="en-US" b="1" dirty="0">
                <a:solidFill>
                  <a:srgbClr val="1C2B58"/>
                </a:solidFill>
                <a:latin typeface="Avenir Heavy" panose="02000503020000020003" pitchFamily="2" charset="0"/>
                <a:ea typeface="Avenir Heavy" charset="0"/>
                <a:cs typeface="Avenir Heavy" charset="0"/>
              </a:rPr>
              <a:t>arisafety.com</a:t>
            </a:r>
          </a:p>
          <a:p>
            <a:endParaRPr lang="en-US" b="1" dirty="0">
              <a:solidFill>
                <a:srgbClr val="1C2B58"/>
              </a:solidFill>
              <a:latin typeface="Avenir Heavy" panose="02000503020000020003" pitchFamily="2" charset="0"/>
              <a:ea typeface="Avenir Heavy" charset="0"/>
              <a:cs typeface="Avenir Heavy" charset="0"/>
            </a:endParaRPr>
          </a:p>
          <a:p>
            <a:endParaRPr lang="en-US" b="1" dirty="0">
              <a:solidFill>
                <a:srgbClr val="1C2B58"/>
              </a:solidFill>
              <a:latin typeface="Avenir Heavy" panose="02000503020000020003" pitchFamily="2" charset="0"/>
              <a:ea typeface="Avenir Heavy" charset="0"/>
              <a:cs typeface="Avenir Heavy" charset="0"/>
            </a:endParaRPr>
          </a:p>
          <a:p>
            <a:r>
              <a:rPr lang="en-US" b="1" dirty="0">
                <a:solidFill>
                  <a:srgbClr val="1C2B58"/>
                </a:solidFill>
                <a:latin typeface="Avenir Heavy" panose="02000503020000020003" pitchFamily="2" charset="0"/>
                <a:ea typeface="Avenir Heavy" charset="0"/>
                <a:cs typeface="Avenir Heavy" charset="0"/>
              </a:rPr>
              <a:t>For any questions about our webinars send an email to Brittany at </a:t>
            </a:r>
            <a:r>
              <a:rPr lang="en-US" b="1" dirty="0">
                <a:solidFill>
                  <a:srgbClr val="1C2B58"/>
                </a:solidFill>
                <a:latin typeface="Avenir Heavy" panose="02000503020000020003" pitchFamily="2" charset="0"/>
                <a:ea typeface="Avenir Heavy" charset="0"/>
                <a:cs typeface="Avenir Heavy" charset="0"/>
                <a:hlinkClick r:id="rId5"/>
              </a:rPr>
              <a:t>brittany.socha@ikonixusa.com</a:t>
            </a:r>
            <a:r>
              <a:rPr lang="en-US" b="1" dirty="0">
                <a:solidFill>
                  <a:srgbClr val="1C2B58"/>
                </a:solidFill>
                <a:latin typeface="Avenir Heavy" panose="02000503020000020003" pitchFamily="2" charset="0"/>
                <a:ea typeface="Avenir Heavy" charset="0"/>
                <a:cs typeface="Avenir Heavy" charset="0"/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82C1AF-DAD9-0143-B59F-AC15402115F4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759952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Contact Us</a:t>
            </a:r>
            <a:endParaRPr lang="en-US" sz="4000" b="1" dirty="0">
              <a:solidFill>
                <a:schemeClr val="bg1"/>
              </a:solidFill>
              <a:latin typeface="Avenir LT Std 85 Heavy" charset="0"/>
              <a:ea typeface="Avenir LT Std 85 Heavy" charset="0"/>
              <a:cs typeface="Avenir LT Std 85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562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B383864-EE25-8142-BA88-72B5715DBF78}"/>
              </a:ext>
            </a:extLst>
          </p:cNvPr>
          <p:cNvSpPr/>
          <p:nvPr/>
        </p:nvSpPr>
        <p:spPr>
          <a:xfrm>
            <a:off x="1153804" y="4867406"/>
            <a:ext cx="7620000" cy="939916"/>
          </a:xfrm>
          <a:prstGeom prst="roundRect">
            <a:avLst/>
          </a:prstGeom>
          <a:solidFill>
            <a:srgbClr val="88D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7B7B1E6-C069-944F-AD05-6F54B1638E08}"/>
              </a:ext>
            </a:extLst>
          </p:cNvPr>
          <p:cNvSpPr/>
          <p:nvPr/>
        </p:nvSpPr>
        <p:spPr>
          <a:xfrm>
            <a:off x="1151109" y="3652623"/>
            <a:ext cx="7620000" cy="939916"/>
          </a:xfrm>
          <a:prstGeom prst="roundRect">
            <a:avLst/>
          </a:prstGeom>
          <a:solidFill>
            <a:srgbClr val="88D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D6510AA-2573-D346-ADE8-DC2A4475B425}"/>
              </a:ext>
            </a:extLst>
          </p:cNvPr>
          <p:cNvSpPr/>
          <p:nvPr/>
        </p:nvSpPr>
        <p:spPr>
          <a:xfrm>
            <a:off x="1151109" y="2444467"/>
            <a:ext cx="7620000" cy="939916"/>
          </a:xfrm>
          <a:prstGeom prst="roundRect">
            <a:avLst/>
          </a:prstGeom>
          <a:solidFill>
            <a:srgbClr val="88D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37B59B5-5432-A74B-9396-1C560FE54EAC}"/>
              </a:ext>
            </a:extLst>
          </p:cNvPr>
          <p:cNvSpPr/>
          <p:nvPr/>
        </p:nvSpPr>
        <p:spPr>
          <a:xfrm>
            <a:off x="1143000" y="1236311"/>
            <a:ext cx="7620000" cy="939916"/>
          </a:xfrm>
          <a:prstGeom prst="roundRect">
            <a:avLst/>
          </a:prstGeom>
          <a:solidFill>
            <a:srgbClr val="88D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58A028-4573-9E4A-BEE4-342148237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50" y="4627493"/>
            <a:ext cx="1354655" cy="13546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7FAA07-50E7-B649-883B-96E9CFFA5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50" y="3419337"/>
            <a:ext cx="1354655" cy="13546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9F4067-4EFD-6D44-880C-EA2AAD3E2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51" y="2211181"/>
            <a:ext cx="1354655" cy="1354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839200" cy="533400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venir Roman" panose="02000503020000020003" pitchFamily="2" charset="0"/>
              </a:rPr>
              <a:t>Ground Bond &amp; Ground Continuity Testing Learning Objectives</a:t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48905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E1F8C8-5FD2-5F44-A727-E470B8F75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98" y="1003025"/>
            <a:ext cx="1354655" cy="1354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F3F52A-024C-A141-860E-1A67B3B83B7D}"/>
              </a:ext>
            </a:extLst>
          </p:cNvPr>
          <p:cNvSpPr txBox="1"/>
          <p:nvPr/>
        </p:nvSpPr>
        <p:spPr>
          <a:xfrm>
            <a:off x="614034" y="1521029"/>
            <a:ext cx="106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Ground</a:t>
            </a:r>
          </a:p>
          <a:p>
            <a:endParaRPr lang="en-US" sz="1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0ED7AC-F3C0-3B4E-9648-1DDF2C3573B0}"/>
              </a:ext>
            </a:extLst>
          </p:cNvPr>
          <p:cNvSpPr txBox="1"/>
          <p:nvPr/>
        </p:nvSpPr>
        <p:spPr>
          <a:xfrm>
            <a:off x="583536" y="2644852"/>
            <a:ext cx="106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Ground Bond</a:t>
            </a:r>
          </a:p>
          <a:p>
            <a:pPr algn="ctr"/>
            <a:endParaRPr lang="en-US" sz="15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4126BB-1C3A-AB47-B592-6FF1BE519E9D}"/>
              </a:ext>
            </a:extLst>
          </p:cNvPr>
          <p:cNvSpPr txBox="1"/>
          <p:nvPr/>
        </p:nvSpPr>
        <p:spPr>
          <a:xfrm>
            <a:off x="463961" y="3783097"/>
            <a:ext cx="1210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Ground Continuity</a:t>
            </a:r>
          </a:p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C99CFF-60B0-6843-8723-8D8B02572FE6}"/>
              </a:ext>
            </a:extLst>
          </p:cNvPr>
          <p:cNvSpPr txBox="1"/>
          <p:nvPr/>
        </p:nvSpPr>
        <p:spPr>
          <a:xfrm>
            <a:off x="470893" y="4991116"/>
            <a:ext cx="1247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Bond vs. Continuity</a:t>
            </a:r>
          </a:p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D16B7D-9C27-8546-BC77-16BDDDA63C81}"/>
              </a:ext>
            </a:extLst>
          </p:cNvPr>
          <p:cNvSpPr txBox="1"/>
          <p:nvPr/>
        </p:nvSpPr>
        <p:spPr>
          <a:xfrm>
            <a:off x="1968689" y="1335871"/>
            <a:ext cx="6565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C2958"/>
                </a:solidFill>
                <a:latin typeface="Avenir Heavy" panose="02000503020000020003" pitchFamily="2" charset="0"/>
                <a:ea typeface="Avenir LT Std 55 Roman" charset="0"/>
                <a:cs typeface="Avenir LT Std 55 Roman" charset="0"/>
              </a:rPr>
              <a:t>What is Ground?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C2958"/>
                </a:solidFill>
                <a:latin typeface="Avenir Heavy" panose="02000503020000020003" pitchFamily="2" charset="0"/>
                <a:ea typeface="Avenir LT Std 55 Roman" charset="0"/>
                <a:cs typeface="Avenir LT Std 55 Roman" charset="0"/>
              </a:rPr>
              <a:t>Grounding of electrical products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C2958"/>
                </a:solidFill>
                <a:latin typeface="Avenir Heavy" panose="02000503020000020003" pitchFamily="2" charset="0"/>
                <a:ea typeface="Avenir LT Std 55 Roman" charset="0"/>
                <a:cs typeface="Avenir LT Std 55 Roman" charset="0"/>
              </a:rPr>
              <a:t>Class I vs. Class II products</a:t>
            </a:r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BD3847-268E-C848-9E12-A7A8640615E4}"/>
              </a:ext>
            </a:extLst>
          </p:cNvPr>
          <p:cNvSpPr txBox="1"/>
          <p:nvPr/>
        </p:nvSpPr>
        <p:spPr>
          <a:xfrm>
            <a:off x="1976798" y="2544027"/>
            <a:ext cx="6565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C2958"/>
                </a:solidFill>
                <a:latin typeface="Avenir Heavy" panose="02000503020000020003" pitchFamily="2" charset="0"/>
                <a:ea typeface="Avenir LT Std 55 Roman" charset="0"/>
                <a:cs typeface="Avenir LT Std 55 Roman" charset="0"/>
              </a:rPr>
              <a:t>The Ground Bond Test – What is it?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C2958"/>
                </a:solidFill>
                <a:latin typeface="Avenir Heavy" panose="02000503020000020003" pitchFamily="2" charset="0"/>
                <a:ea typeface="Avenir LT Std 55 Roman" charset="0"/>
                <a:cs typeface="Avenir LT Std 55 Roman" charset="0"/>
              </a:rPr>
              <a:t>Ground Bond Standards Information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C2958"/>
                </a:solidFill>
                <a:latin typeface="Avenir Heavy" panose="02000503020000020003" pitchFamily="2" charset="0"/>
                <a:ea typeface="Avenir LT Std 55 Roman" charset="0"/>
                <a:cs typeface="Avenir LT Std 55 Roman" charset="0"/>
              </a:rPr>
              <a:t>Ground Bond Testing Examples</a:t>
            </a:r>
            <a:endParaRPr lang="en-US" sz="1400" b="1" dirty="0">
              <a:latin typeface="Avenir Heavy" panose="02000503020000020003" pitchFamily="2" charset="0"/>
            </a:endParaRPr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A3DB72-C8DC-AA4F-B55A-224C8EE82C24}"/>
              </a:ext>
            </a:extLst>
          </p:cNvPr>
          <p:cNvSpPr txBox="1"/>
          <p:nvPr/>
        </p:nvSpPr>
        <p:spPr>
          <a:xfrm>
            <a:off x="1976798" y="3752183"/>
            <a:ext cx="6565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C2958"/>
                </a:solidFill>
                <a:latin typeface="Avenir Heavy" panose="02000503020000020003" pitchFamily="2" charset="0"/>
                <a:ea typeface="Avenir LT Std 55 Roman" charset="0"/>
                <a:cs typeface="Avenir LT Std 55 Roman" charset="0"/>
              </a:rPr>
              <a:t>The Ground Continuity Test – What is it?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C2958"/>
                </a:solidFill>
                <a:latin typeface="Avenir Heavy" panose="02000503020000020003" pitchFamily="2" charset="0"/>
                <a:ea typeface="Avenir LT Std 55 Roman" charset="0"/>
                <a:cs typeface="Avenir LT Std 55 Roman" charset="0"/>
              </a:rPr>
              <a:t>Ground Continuity Standards Information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C2958"/>
                </a:solidFill>
                <a:latin typeface="Avenir Heavy" panose="02000503020000020003" pitchFamily="2" charset="0"/>
                <a:ea typeface="Avenir LT Std 55 Roman" charset="0"/>
                <a:cs typeface="Avenir LT Std 55 Roman" charset="0"/>
              </a:rPr>
              <a:t>Ground Continuity Testing Examples</a:t>
            </a:r>
          </a:p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9D6736-FD35-7F40-92E8-DA7AD3D33062}"/>
              </a:ext>
            </a:extLst>
          </p:cNvPr>
          <p:cNvSpPr txBox="1"/>
          <p:nvPr/>
        </p:nvSpPr>
        <p:spPr>
          <a:xfrm>
            <a:off x="1968689" y="5075330"/>
            <a:ext cx="65657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C2958"/>
                </a:solidFill>
                <a:latin typeface="Avenir Heavy" panose="02000503020000020003" pitchFamily="2" charset="0"/>
                <a:ea typeface="Avenir LT Std 55 Roman" charset="0"/>
                <a:cs typeface="Avenir LT Std 55 Roman" charset="0"/>
              </a:rPr>
              <a:t>Comparing the Ground Bond and Ground Continuity tests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C2958"/>
                </a:solidFill>
                <a:latin typeface="Avenir Heavy" panose="02000503020000020003" pitchFamily="2" charset="0"/>
                <a:ea typeface="Avenir LT Std 55 Roman" charset="0"/>
                <a:cs typeface="Avenir LT Std 55 Roman" charset="0"/>
              </a:rPr>
              <a:t>Example of Ground Bond vs Ground Continuity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95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708435"/>
            <a:ext cx="85344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Ground or “earth” can have numerous functions and meanings. The main purpose of a ground  is to reduce the risk of electrical shock. </a:t>
            </a:r>
          </a:p>
          <a:p>
            <a:endParaRPr lang="en-US" dirty="0">
              <a:solidFill>
                <a:srgbClr val="1C2958"/>
              </a:solidFill>
              <a:latin typeface="Avenir LT Std 55 Roman" charset="0"/>
              <a:ea typeface="Avenir LT Std 55 Roman" charset="0"/>
              <a:cs typeface="Avenir LT Std 55 Roman" charset="0"/>
            </a:endParaRPr>
          </a:p>
          <a:p>
            <a:r>
              <a:rPr lang="en-US" sz="1100" dirty="0">
                <a:solidFill>
                  <a:srgbClr val="1C2958"/>
                </a:solidFill>
                <a:latin typeface="Avenir LT Std 55 Roman" charset="0"/>
                <a:ea typeface="Avenir LT Std 55 Roman" charset="0"/>
                <a:cs typeface="Avenir LT Std 55 Roman" charset="0"/>
              </a:rPr>
              <a:t>1 – http://en.wikipedia.org/wiki/Ground_%28electricity%29#mediaviewer/File:HomeEarthRodAustralia1.jpg</a:t>
            </a:r>
          </a:p>
          <a:p>
            <a:r>
              <a:rPr lang="en-US" sz="1100" dirty="0">
                <a:solidFill>
                  <a:srgbClr val="1C2958"/>
                </a:solidFill>
                <a:latin typeface="Avenir LT Std 55 Roman" charset="0"/>
                <a:ea typeface="Avenir LT Std 55 Roman" charset="0"/>
                <a:cs typeface="Avenir LT Std 55 Roman" charset="0"/>
              </a:rPr>
              <a:t>2 - http://www.howequipmentworks.com/physics/electricity/elec_safety/electrical_safety.html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10796799"/>
              </p:ext>
            </p:extLst>
          </p:nvPr>
        </p:nvGraphicFramePr>
        <p:xfrm>
          <a:off x="381000" y="1244600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533400" y="3048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What is Ground?</a:t>
            </a:r>
          </a:p>
        </p:txBody>
      </p:sp>
    </p:spTree>
    <p:extLst>
      <p:ext uri="{BB962C8B-B14F-4D97-AF65-F5344CB8AC3E}">
        <p14:creationId xmlns:p14="http://schemas.microsoft.com/office/powerpoint/2010/main" val="1771888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5" descr="page8-good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133600"/>
            <a:ext cx="368935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 descr="page8-bad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2133600"/>
            <a:ext cx="368935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0375" y="3048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Modern Power Distribution</a:t>
            </a:r>
          </a:p>
        </p:txBody>
      </p:sp>
    </p:spTree>
    <p:extLst>
      <p:ext uri="{BB962C8B-B14F-4D97-AF65-F5344CB8AC3E}">
        <p14:creationId xmlns:p14="http://schemas.microsoft.com/office/powerpoint/2010/main" val="3825356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953000"/>
            <a:ext cx="8534400" cy="7848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b="1" dirty="0">
                <a:latin typeface="Avenir LT Std 85 Heavy" charset="0"/>
                <a:ea typeface="Avenir LT Std 85 Heavy" charset="0"/>
                <a:cs typeface="Avenir LT Std 85 Heavy" charset="0"/>
              </a:rPr>
              <a:t>System or Service ground </a:t>
            </a:r>
            <a:r>
              <a:rPr lang="en-US" sz="1500" dirty="0">
                <a:latin typeface="Avenir LT Std 55 Roman" charset="0"/>
                <a:ea typeface="Avenir LT Std 55 Roman" charset="0"/>
                <a:cs typeface="Avenir LT Std 55 Roman" charset="0"/>
              </a:rPr>
              <a:t>– designed to protect machines, tools and insulation.</a:t>
            </a:r>
          </a:p>
          <a:p>
            <a:pPr algn="ctr">
              <a:lnSpc>
                <a:spcPct val="150000"/>
              </a:lnSpc>
            </a:pPr>
            <a:r>
              <a:rPr lang="en-US" sz="1500" b="1" dirty="0">
                <a:latin typeface="Avenir LT Std 85 Heavy" charset="0"/>
                <a:ea typeface="Avenir LT Std 85 Heavy" charset="0"/>
                <a:cs typeface="Avenir LT Std 85 Heavy" charset="0"/>
              </a:rPr>
              <a:t>Equipment Ground </a:t>
            </a:r>
            <a:r>
              <a:rPr lang="en-US" sz="1500" dirty="0">
                <a:latin typeface="Avenir LT Std 55 Roman" charset="0"/>
                <a:ea typeface="Avenir LT Std 55 Roman" charset="0"/>
                <a:cs typeface="Avenir LT Std 55 Roman" charset="0"/>
              </a:rPr>
              <a:t>– Designed to protect operator from electrical shock hazards.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67232409"/>
              </p:ext>
            </p:extLst>
          </p:nvPr>
        </p:nvGraphicFramePr>
        <p:xfrm>
          <a:off x="457200" y="929182"/>
          <a:ext cx="8153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299206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r>
              <a:rPr lang="en-US" sz="3000" b="0" dirty="0">
                <a:solidFill>
                  <a:schemeClr val="bg1"/>
                </a:solidFill>
              </a:rPr>
              <a:t>Different Functions of Ground</a:t>
            </a:r>
          </a:p>
        </p:txBody>
      </p:sp>
    </p:spTree>
    <p:extLst>
      <p:ext uri="{BB962C8B-B14F-4D97-AF65-F5344CB8AC3E}">
        <p14:creationId xmlns:p14="http://schemas.microsoft.com/office/powerpoint/2010/main" val="1771888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246418"/>
            <a:ext cx="85344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Class I products provide electrical protection by employing basic insulation and a grounded chassis. Class II products employ a double layer of insulation so a grounded chassis is not necessary.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319063"/>
            <a:ext cx="8915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Class I vs. Class II Electrical Products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09626"/>
            <a:ext cx="9144000" cy="263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88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71512" y="32237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C2958"/>
                </a:solidFill>
                <a:latin typeface="Avenir LT Std 85 Heavy" charset="0"/>
                <a:ea typeface="Avenir LT Std 85 Heavy" charset="0"/>
                <a:cs typeface="Avenir LT Std 85 Heavy" charset="0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What is Good Ground?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9960" y="4950316"/>
            <a:ext cx="7715504" cy="7848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NFPA (National Fire Protection Agency) stipulates the NEC which is adopted in all 50 U.S. States. The NEC gives requirements for grounding products and installations. The NEC defines a “good” ground.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2208" y="1179920"/>
            <a:ext cx="7696200" cy="1081908"/>
          </a:xfrm>
          <a:prstGeom prst="roundRect">
            <a:avLst/>
          </a:prstGeom>
          <a:solidFill>
            <a:srgbClr val="1C2A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71512" y="2411239"/>
            <a:ext cx="7696200" cy="1124347"/>
          </a:xfrm>
          <a:prstGeom prst="roundRect">
            <a:avLst/>
          </a:prstGeom>
          <a:solidFill>
            <a:srgbClr val="376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77608" y="3668774"/>
            <a:ext cx="7696200" cy="1109964"/>
          </a:xfrm>
          <a:prstGeom prst="roundRect">
            <a:avLst/>
          </a:prstGeom>
          <a:solidFill>
            <a:srgbClr val="87D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25943" y="1341449"/>
            <a:ext cx="2984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National Electrical Code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5464" y="2640840"/>
            <a:ext cx="327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NEC 250-45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95464" y="3992923"/>
            <a:ext cx="327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venir LT Std 85 Heavy" charset="0"/>
                <a:ea typeface="Avenir LT Std 85 Heavy" charset="0"/>
                <a:cs typeface="Avenir LT Std 85 Heavy" charset="0"/>
              </a:rPr>
              <a:t>NEC 250-51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76408" y="1329331"/>
            <a:ext cx="4535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venir Medium" panose="02000503020000020003" pitchFamily="2" charset="0"/>
                <a:ea typeface="Avenir LT Std 35 Light" charset="0"/>
                <a:cs typeface="Avenir LT Std 35 Light" charset="0"/>
              </a:rPr>
              <a:t>NFPA 70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venir Medium" panose="02000503020000020003" pitchFamily="2" charset="0"/>
                <a:ea typeface="Avenir LT Std 35 Light" charset="0"/>
                <a:cs typeface="Avenir LT Std 35 Light" charset="0"/>
              </a:rPr>
              <a:t>Protect people and property from electrical hazards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07688" y="2455783"/>
            <a:ext cx="437344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venir Medium" panose="02000503020000020003" pitchFamily="2" charset="0"/>
                <a:ea typeface="Avenir LT Std 55 Roman" charset="0"/>
                <a:cs typeface="Avenir LT Std 55 Roman" charset="0"/>
              </a:rPr>
              <a:t>”Any exposed non-current carrying metal parts of cord &amp; plug connected equipment which may become energized shall be grounded.”</a:t>
            </a:r>
          </a:p>
          <a:p>
            <a:pPr marL="285750" lvl="0" indent="-285750">
              <a:buFont typeface="Arial" charset="0"/>
              <a:buChar char="•"/>
            </a:pPr>
            <a:endParaRPr lang="en-US" dirty="0">
              <a:solidFill>
                <a:schemeClr val="bg1"/>
              </a:solidFill>
              <a:latin typeface="Avenir LT Std 35 Light" charset="0"/>
              <a:ea typeface="Avenir LT Std 35 Light" charset="0"/>
              <a:cs typeface="Avenir LT Std 35 Light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63785" y="3795170"/>
            <a:ext cx="4408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venir Medium" panose="02000503020000020003" pitchFamily="2" charset="0"/>
                <a:ea typeface="Avenir LT Std 55 Roman" charset="0"/>
                <a:cs typeface="Avenir LT Std 55 Roman" charset="0"/>
              </a:rPr>
              <a:t>Permanent and Continuous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venir Medium" panose="02000503020000020003" pitchFamily="2" charset="0"/>
                <a:ea typeface="Avenir LT Std 55 Roman" charset="0"/>
                <a:cs typeface="Avenir LT Std 55 Roman" charset="0"/>
              </a:rPr>
              <a:t>Capacity to conduct fault current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venir Medium" panose="02000503020000020003" pitchFamily="2" charset="0"/>
                <a:ea typeface="Avenir LT Std 55 Roman" charset="0"/>
                <a:cs typeface="Avenir LT Std 55 Roman" charset="0"/>
              </a:rPr>
              <a:t>Low impedance to limit voltage to ground</a:t>
            </a:r>
            <a:r>
              <a:rPr lang="en-US" sz="1600" dirty="0">
                <a:solidFill>
                  <a:schemeClr val="bg1"/>
                </a:solidFill>
                <a:latin typeface="Avenir LT Std 55 Roman" charset="0"/>
                <a:ea typeface="Avenir LT Std 55 Roman" charset="0"/>
                <a:cs typeface="Avenir LT Std 55 Roman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905561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8082</TotalTime>
  <Words>1072</Words>
  <Application>Microsoft Office PowerPoint</Application>
  <PresentationFormat>On-screen Show (4:3)</PresentationFormat>
  <Paragraphs>163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Arial</vt:lpstr>
      <vt:lpstr>Avenir</vt:lpstr>
      <vt:lpstr>Avenir Heavy</vt:lpstr>
      <vt:lpstr>Avenir Light</vt:lpstr>
      <vt:lpstr>Avenir LT Std 35 Light</vt:lpstr>
      <vt:lpstr>Avenir LT Std 55 Roman</vt:lpstr>
      <vt:lpstr>Avenir LT Std 85 Heavy</vt:lpstr>
      <vt:lpstr>Avenir Medium</vt:lpstr>
      <vt:lpstr>Avenir Roman</vt:lpstr>
      <vt:lpstr>Calibri</vt:lpstr>
      <vt:lpstr>Calibri Light</vt:lpstr>
      <vt:lpstr>Custom Design</vt:lpstr>
      <vt:lpstr>1_Custom Design</vt:lpstr>
      <vt:lpstr>PowerPoint Presentation</vt:lpstr>
      <vt:lpstr>PowerPoint Presentation</vt:lpstr>
      <vt:lpstr>PowerPoint Presentation</vt:lpstr>
      <vt:lpstr>Ground Bond &amp; Ground Continuity Testing Learning 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Ground Bond Vs. Ground Continuity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HIPOT TESTING 101</dc:title>
  <dc:creator>Syed Abidi</dc:creator>
  <cp:lastModifiedBy>Brittany Socha</cp:lastModifiedBy>
  <cp:revision>321</cp:revision>
  <dcterms:created xsi:type="dcterms:W3CDTF">2014-04-29T01:02:24Z</dcterms:created>
  <dcterms:modified xsi:type="dcterms:W3CDTF">2018-07-11T16:49:12Z</dcterms:modified>
</cp:coreProperties>
</file>